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92" d="100"/>
          <a:sy n="92" d="100"/>
        </p:scale>
        <p:origin x="570"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627014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20.png"/><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1.png"/><Relationship Id="rId7"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27.png"/><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pic>
        <p:nvPicPr>
          <p:cNvPr id="5" name="Image 2" descr="preencoded.png"/>
          <p:cNvPicPr>
            <a:picLocks noChangeAspect="1"/>
          </p:cNvPicPr>
          <p:nvPr/>
        </p:nvPicPr>
        <p:blipFill>
          <a:blip r:embed="rId5"/>
          <a:stretch>
            <a:fillRect/>
          </a:stretch>
        </p:blipFill>
        <p:spPr>
          <a:xfrm>
            <a:off x="9452610" y="2491740"/>
            <a:ext cx="4869180" cy="3246120"/>
          </a:xfrm>
          <a:prstGeom prst="rect">
            <a:avLst/>
          </a:prstGeom>
        </p:spPr>
      </p:pic>
      <p:sp>
        <p:nvSpPr>
          <p:cNvPr id="6" name="Text 1"/>
          <p:cNvSpPr/>
          <p:nvPr/>
        </p:nvSpPr>
        <p:spPr>
          <a:xfrm>
            <a:off x="864037" y="2764155"/>
            <a:ext cx="7415927" cy="1935956"/>
          </a:xfrm>
          <a:prstGeom prst="rect">
            <a:avLst/>
          </a:prstGeom>
          <a:noFill/>
          <a:ln/>
        </p:spPr>
        <p:txBody>
          <a:bodyPr wrap="square" rtlCol="0" anchor="t"/>
          <a:lstStyle/>
          <a:p>
            <a:pPr marL="0" indent="0">
              <a:lnSpc>
                <a:spcPts val="7621"/>
              </a:lnSpc>
              <a:buNone/>
            </a:pPr>
            <a:r>
              <a:rPr lang="en-US" sz="6097" dirty="0">
                <a:solidFill>
                  <a:srgbClr val="F5F0F0"/>
                </a:solidFill>
                <a:latin typeface="adonis-web" pitchFamily="34" charset="0"/>
                <a:ea typeface="adonis-web" pitchFamily="34" charset="-122"/>
                <a:cs typeface="adonis-web" pitchFamily="34" charset="-120"/>
              </a:rPr>
              <a:t>Predicting Salaries for Data Professionals</a:t>
            </a:r>
            <a:endParaRPr lang="en-US" sz="6097" dirty="0"/>
          </a:p>
        </p:txBody>
      </p:sp>
      <p:sp>
        <p:nvSpPr>
          <p:cNvPr id="7" name="Text 2"/>
          <p:cNvSpPr/>
          <p:nvPr/>
        </p:nvSpPr>
        <p:spPr>
          <a:xfrm>
            <a:off x="864037" y="5070396"/>
            <a:ext cx="7415927" cy="395049"/>
          </a:xfrm>
          <a:prstGeom prst="rect">
            <a:avLst/>
          </a:prstGeom>
          <a:noFill/>
          <a:ln/>
        </p:spPr>
        <p:txBody>
          <a:bodyPr wrap="none" rtlCol="0" anchor="t"/>
          <a:lstStyle/>
          <a:p>
            <a:pPr marL="0" indent="0">
              <a:lnSpc>
                <a:spcPts val="3110"/>
              </a:lnSpc>
              <a:buNone/>
            </a:pPr>
            <a:endParaRPr lang="en-US" sz="1944" dirty="0"/>
          </a:p>
        </p:txBody>
      </p:sp>
    </p:spTree>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sp>
      <p:sp>
        <p:nvSpPr>
          <p:cNvPr id="4" name="Text 1"/>
          <p:cNvSpPr/>
          <p:nvPr/>
        </p:nvSpPr>
        <p:spPr>
          <a:xfrm>
            <a:off x="1830110" y="607814"/>
            <a:ext cx="7400568" cy="627578"/>
          </a:xfrm>
          <a:prstGeom prst="rect">
            <a:avLst/>
          </a:prstGeom>
          <a:noFill/>
          <a:ln/>
        </p:spPr>
        <p:txBody>
          <a:bodyPr wrap="none" rtlCol="0" anchor="t"/>
          <a:lstStyle/>
          <a:p>
            <a:pPr marL="0" indent="0">
              <a:lnSpc>
                <a:spcPts val="4942"/>
              </a:lnSpc>
              <a:buNone/>
            </a:pPr>
            <a:r>
              <a:rPr lang="en-US" sz="3953" dirty="0">
                <a:solidFill>
                  <a:srgbClr val="F5F0F0"/>
                </a:solidFill>
                <a:latin typeface="adonis-web" pitchFamily="34" charset="0"/>
                <a:ea typeface="adonis-web" pitchFamily="34" charset="-122"/>
                <a:cs typeface="adonis-web" pitchFamily="34" charset="-120"/>
              </a:rPr>
              <a:t>Data Cleaning-Handling the Outlier</a:t>
            </a:r>
            <a:endParaRPr lang="en-US" sz="3953" dirty="0"/>
          </a:p>
        </p:txBody>
      </p:sp>
      <p:pic>
        <p:nvPicPr>
          <p:cNvPr id="5" name="Image 1" descr="preencoded.png"/>
          <p:cNvPicPr>
            <a:picLocks noChangeAspect="1"/>
          </p:cNvPicPr>
          <p:nvPr/>
        </p:nvPicPr>
        <p:blipFill>
          <a:blip r:embed="rId4"/>
          <a:stretch>
            <a:fillRect/>
          </a:stretch>
        </p:blipFill>
        <p:spPr>
          <a:xfrm>
            <a:off x="1830110" y="1815227"/>
            <a:ext cx="5215652" cy="4408646"/>
          </a:xfrm>
          <a:prstGeom prst="rect">
            <a:avLst/>
          </a:prstGeom>
        </p:spPr>
      </p:pic>
      <p:sp>
        <p:nvSpPr>
          <p:cNvPr id="6" name="Text 2"/>
          <p:cNvSpPr/>
          <p:nvPr/>
        </p:nvSpPr>
        <p:spPr>
          <a:xfrm>
            <a:off x="1830110" y="6472357"/>
            <a:ext cx="3012400" cy="376476"/>
          </a:xfrm>
          <a:prstGeom prst="rect">
            <a:avLst/>
          </a:prstGeom>
          <a:noFill/>
          <a:ln/>
        </p:spPr>
        <p:txBody>
          <a:bodyPr wrap="none" rtlCol="0" anchor="t"/>
          <a:lstStyle/>
          <a:p>
            <a:pPr marL="0" indent="0">
              <a:lnSpc>
                <a:spcPts val="2965"/>
              </a:lnSpc>
              <a:buNone/>
            </a:pPr>
            <a:endParaRPr lang="en-US" sz="2372" dirty="0"/>
          </a:p>
        </p:txBody>
      </p:sp>
      <p:sp>
        <p:nvSpPr>
          <p:cNvPr id="7" name="Text 3"/>
          <p:cNvSpPr/>
          <p:nvPr/>
        </p:nvSpPr>
        <p:spPr>
          <a:xfrm>
            <a:off x="1830110" y="7069693"/>
            <a:ext cx="5215652" cy="353378"/>
          </a:xfrm>
          <a:prstGeom prst="rect">
            <a:avLst/>
          </a:prstGeom>
          <a:noFill/>
          <a:ln/>
        </p:spPr>
        <p:txBody>
          <a:bodyPr wrap="none" rtlCol="0" anchor="t"/>
          <a:lstStyle/>
          <a:p>
            <a:pPr marL="0" indent="0">
              <a:lnSpc>
                <a:spcPts val="2783"/>
              </a:lnSpc>
              <a:buNone/>
            </a:pPr>
            <a:endParaRPr lang="en-US" sz="1739" dirty="0"/>
          </a:p>
        </p:txBody>
      </p:sp>
      <p:pic>
        <p:nvPicPr>
          <p:cNvPr id="8" name="Image 2" descr="preencoded.png"/>
          <p:cNvPicPr>
            <a:picLocks noChangeAspect="1"/>
          </p:cNvPicPr>
          <p:nvPr/>
        </p:nvPicPr>
        <p:blipFill>
          <a:blip r:embed="rId5"/>
          <a:stretch>
            <a:fillRect/>
          </a:stretch>
        </p:blipFill>
        <p:spPr>
          <a:xfrm>
            <a:off x="7592258" y="1815227"/>
            <a:ext cx="4418171" cy="3149322"/>
          </a:xfrm>
          <a:prstGeom prst="rect">
            <a:avLst/>
          </a:prstGeom>
        </p:spPr>
      </p:pic>
      <p:sp>
        <p:nvSpPr>
          <p:cNvPr id="9" name="Text 4"/>
          <p:cNvSpPr/>
          <p:nvPr/>
        </p:nvSpPr>
        <p:spPr>
          <a:xfrm>
            <a:off x="7592258" y="5213033"/>
            <a:ext cx="3012400" cy="376476"/>
          </a:xfrm>
          <a:prstGeom prst="rect">
            <a:avLst/>
          </a:prstGeom>
          <a:noFill/>
          <a:ln/>
        </p:spPr>
        <p:txBody>
          <a:bodyPr wrap="none" rtlCol="0" anchor="t"/>
          <a:lstStyle/>
          <a:p>
            <a:pPr marL="0" indent="0">
              <a:lnSpc>
                <a:spcPts val="2965"/>
              </a:lnSpc>
              <a:buNone/>
            </a:pPr>
            <a:endParaRPr lang="en-US" sz="2372" dirty="0"/>
          </a:p>
        </p:txBody>
      </p:sp>
      <p:sp>
        <p:nvSpPr>
          <p:cNvPr id="10" name="Text 5"/>
          <p:cNvSpPr/>
          <p:nvPr/>
        </p:nvSpPr>
        <p:spPr>
          <a:xfrm>
            <a:off x="7592258" y="5810369"/>
            <a:ext cx="5215652" cy="353378"/>
          </a:xfrm>
          <a:prstGeom prst="rect">
            <a:avLst/>
          </a:prstGeom>
          <a:noFill/>
          <a:ln/>
        </p:spPr>
        <p:txBody>
          <a:bodyPr wrap="none" rtlCol="0" anchor="t"/>
          <a:lstStyle/>
          <a:p>
            <a:pPr marL="0" indent="0">
              <a:lnSpc>
                <a:spcPts val="2783"/>
              </a:lnSpc>
              <a:buNone/>
            </a:pPr>
            <a:endParaRPr lang="en-US" sz="1739" dirty="0"/>
          </a:p>
        </p:txBody>
      </p:sp>
    </p:spTree>
  </p:cSld>
  <p:clrMapOvr>
    <a:masterClrMapping/>
  </p:clrMapOvr>
  <p:transition spd="slow">
    <p:cover/>
  </p:transition>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sp>
      <p:sp>
        <p:nvSpPr>
          <p:cNvPr id="4" name="Text 1"/>
          <p:cNvSpPr/>
          <p:nvPr/>
        </p:nvSpPr>
        <p:spPr>
          <a:xfrm>
            <a:off x="1185029" y="783788"/>
            <a:ext cx="9916954" cy="561023"/>
          </a:xfrm>
          <a:prstGeom prst="rect">
            <a:avLst/>
          </a:prstGeom>
          <a:noFill/>
          <a:ln/>
        </p:spPr>
        <p:txBody>
          <a:bodyPr wrap="none" rtlCol="0" anchor="t"/>
          <a:lstStyle/>
          <a:p>
            <a:pPr marL="0" indent="0">
              <a:lnSpc>
                <a:spcPts val="4418"/>
              </a:lnSpc>
              <a:buNone/>
            </a:pPr>
            <a:r>
              <a:rPr lang="en-US" sz="3535" dirty="0">
                <a:solidFill>
                  <a:srgbClr val="F5F0F0"/>
                </a:solidFill>
                <a:latin typeface="adonis-web" pitchFamily="34" charset="0"/>
                <a:ea typeface="adonis-web" pitchFamily="34" charset="-122"/>
                <a:cs typeface="adonis-web" pitchFamily="34" charset="-120"/>
              </a:rPr>
              <a:t>Data Cleaning - Outliers and Missing Values Removal</a:t>
            </a:r>
            <a:endParaRPr lang="en-US" sz="3535" dirty="0"/>
          </a:p>
        </p:txBody>
      </p:sp>
      <p:sp>
        <p:nvSpPr>
          <p:cNvPr id="5" name="Text 2"/>
          <p:cNvSpPr/>
          <p:nvPr/>
        </p:nvSpPr>
        <p:spPr>
          <a:xfrm>
            <a:off x="1185029" y="1838563"/>
            <a:ext cx="12260223" cy="1975247"/>
          </a:xfrm>
          <a:prstGeom prst="rect">
            <a:avLst/>
          </a:prstGeom>
          <a:noFill/>
          <a:ln/>
        </p:spPr>
        <p:txBody>
          <a:bodyPr wrap="square" rtlCol="0" anchor="t"/>
          <a:lstStyle/>
          <a:p>
            <a:pPr marL="0" indent="0">
              <a:lnSpc>
                <a:spcPts val="3110"/>
              </a:lnSpc>
              <a:buNone/>
            </a:pPr>
            <a:r>
              <a:rPr lang="en-US" sz="1944" dirty="0">
                <a:solidFill>
                  <a:srgbClr val="E2E6E9"/>
                </a:solidFill>
                <a:latin typeface="adonis-web" pitchFamily="34" charset="0"/>
                <a:ea typeface="adonis-web" pitchFamily="34" charset="-122"/>
                <a:cs typeface="adonis-web" pitchFamily="34" charset="-120"/>
              </a:rPr>
              <a:t>Now that we've handled the missing values and removed any outliers, it's time to take a closer look at the data. This step is crucial in preparing the dataset for machine learning model development. This step will help us gain a deeper understanding of the data and identify any potential issues or biases that may affect the performance of our machine learning models. By thoroughly reviewing the data at this stage, we can make informed decisions and set the stage for successful model development.</a:t>
            </a:r>
            <a:endParaRPr lang="en-US" sz="1944" dirty="0"/>
          </a:p>
        </p:txBody>
      </p:sp>
      <p:pic>
        <p:nvPicPr>
          <p:cNvPr id="6" name="Image 1" descr="preencoded.png"/>
          <p:cNvPicPr>
            <a:picLocks noChangeAspect="1"/>
          </p:cNvPicPr>
          <p:nvPr/>
        </p:nvPicPr>
        <p:blipFill>
          <a:blip r:embed="rId4"/>
          <a:stretch>
            <a:fillRect/>
          </a:stretch>
        </p:blipFill>
        <p:spPr>
          <a:xfrm>
            <a:off x="3355181" y="4249698"/>
            <a:ext cx="3747611" cy="2962632"/>
          </a:xfrm>
          <a:prstGeom prst="rect">
            <a:avLst/>
          </a:prstGeom>
        </p:spPr>
      </p:pic>
      <p:pic>
        <p:nvPicPr>
          <p:cNvPr id="7" name="Image 2" descr="preencoded.png"/>
          <p:cNvPicPr>
            <a:picLocks noChangeAspect="1"/>
          </p:cNvPicPr>
          <p:nvPr/>
        </p:nvPicPr>
        <p:blipFill>
          <a:blip r:embed="rId5"/>
          <a:stretch>
            <a:fillRect/>
          </a:stretch>
        </p:blipFill>
        <p:spPr>
          <a:xfrm>
            <a:off x="7300198" y="4249698"/>
            <a:ext cx="3769876" cy="2962632"/>
          </a:xfrm>
          <a:prstGeom prst="rect">
            <a:avLst/>
          </a:prstGeom>
        </p:spPr>
      </p:pic>
    </p:spTree>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pic>
        <p:nvPicPr>
          <p:cNvPr id="5" name="Image 2" descr="preencoded.png"/>
          <p:cNvPicPr>
            <a:picLocks noChangeAspect="1"/>
          </p:cNvPicPr>
          <p:nvPr/>
        </p:nvPicPr>
        <p:blipFill>
          <a:blip r:embed="rId5"/>
          <a:stretch>
            <a:fillRect/>
          </a:stretch>
        </p:blipFill>
        <p:spPr>
          <a:xfrm>
            <a:off x="9364504" y="2199561"/>
            <a:ext cx="5045393" cy="3830360"/>
          </a:xfrm>
          <a:prstGeom prst="rect">
            <a:avLst/>
          </a:prstGeom>
        </p:spPr>
      </p:pic>
      <p:sp>
        <p:nvSpPr>
          <p:cNvPr id="6" name="Text 1"/>
          <p:cNvSpPr/>
          <p:nvPr/>
        </p:nvSpPr>
        <p:spPr>
          <a:xfrm>
            <a:off x="617220" y="891302"/>
            <a:ext cx="6473666" cy="500896"/>
          </a:xfrm>
          <a:prstGeom prst="rect">
            <a:avLst/>
          </a:prstGeom>
          <a:noFill/>
          <a:ln/>
        </p:spPr>
        <p:txBody>
          <a:bodyPr wrap="none" rtlCol="0" anchor="t"/>
          <a:lstStyle/>
          <a:p>
            <a:pPr marL="0" indent="0">
              <a:lnSpc>
                <a:spcPts val="3945"/>
              </a:lnSpc>
              <a:buNone/>
            </a:pPr>
            <a:r>
              <a:rPr lang="en-US" sz="3156" dirty="0">
                <a:solidFill>
                  <a:srgbClr val="F5F0F0"/>
                </a:solidFill>
                <a:latin typeface="adonis-web" pitchFamily="34" charset="0"/>
                <a:ea typeface="adonis-web" pitchFamily="34" charset="-122"/>
                <a:cs typeface="adonis-web" pitchFamily="34" charset="-120"/>
              </a:rPr>
              <a:t>Machine Learning Model Development</a:t>
            </a:r>
            <a:endParaRPr lang="en-US" sz="3156" dirty="0"/>
          </a:p>
        </p:txBody>
      </p:sp>
      <p:sp>
        <p:nvSpPr>
          <p:cNvPr id="7" name="Shape 2"/>
          <p:cNvSpPr/>
          <p:nvPr/>
        </p:nvSpPr>
        <p:spPr>
          <a:xfrm>
            <a:off x="617220" y="1656636"/>
            <a:ext cx="7909560" cy="1288137"/>
          </a:xfrm>
          <a:prstGeom prst="roundRect">
            <a:avLst>
              <a:gd name="adj" fmla="val 6161"/>
            </a:avLst>
          </a:prstGeom>
          <a:solidFill>
            <a:srgbClr val="003180"/>
          </a:solidFill>
          <a:ln w="7620">
            <a:solidFill>
              <a:srgbClr val="194A99"/>
            </a:solidFill>
            <a:prstDash val="solid"/>
          </a:ln>
        </p:spPr>
      </p:sp>
      <p:sp>
        <p:nvSpPr>
          <p:cNvPr id="8" name="Text 3"/>
          <p:cNvSpPr/>
          <p:nvPr/>
        </p:nvSpPr>
        <p:spPr>
          <a:xfrm>
            <a:off x="801172" y="1840587"/>
            <a:ext cx="2003941" cy="250388"/>
          </a:xfrm>
          <a:prstGeom prst="rect">
            <a:avLst/>
          </a:prstGeom>
          <a:noFill/>
          <a:ln/>
        </p:spPr>
        <p:txBody>
          <a:bodyPr wrap="none" rtlCol="0" anchor="t"/>
          <a:lstStyle/>
          <a:p>
            <a:pPr marL="0" indent="0">
              <a:lnSpc>
                <a:spcPts val="1972"/>
              </a:lnSpc>
              <a:buNone/>
            </a:pPr>
            <a:r>
              <a:rPr lang="en-US" sz="1578" dirty="0">
                <a:solidFill>
                  <a:srgbClr val="E2E6E9"/>
                </a:solidFill>
                <a:latin typeface="adonis-web" pitchFamily="34" charset="0"/>
                <a:ea typeface="adonis-web" pitchFamily="34" charset="-122"/>
                <a:cs typeface="adonis-web" pitchFamily="34" charset="-120"/>
              </a:rPr>
              <a:t>Linear Regression</a:t>
            </a:r>
            <a:endParaRPr lang="en-US" sz="1578" dirty="0"/>
          </a:p>
        </p:txBody>
      </p:sp>
      <p:sp>
        <p:nvSpPr>
          <p:cNvPr id="9" name="Text 4"/>
          <p:cNvSpPr/>
          <p:nvPr/>
        </p:nvSpPr>
        <p:spPr>
          <a:xfrm>
            <a:off x="801172" y="2196703"/>
            <a:ext cx="7541657" cy="564118"/>
          </a:xfrm>
          <a:prstGeom prst="rect">
            <a:avLst/>
          </a:prstGeom>
          <a:noFill/>
          <a:ln/>
        </p:spPr>
        <p:txBody>
          <a:bodyPr wrap="square" rtlCol="0" anchor="t"/>
          <a:lstStyle/>
          <a:p>
            <a:pPr marL="0" indent="0">
              <a:lnSpc>
                <a:spcPts val="2222"/>
              </a:lnSpc>
              <a:buNone/>
            </a:pPr>
            <a:r>
              <a:rPr lang="en-US" sz="1389" dirty="0">
                <a:solidFill>
                  <a:srgbClr val="E2E6E9"/>
                </a:solidFill>
                <a:latin typeface="adonis-web" pitchFamily="34" charset="0"/>
                <a:ea typeface="adonis-web" pitchFamily="34" charset="-122"/>
                <a:cs typeface="adonis-web" pitchFamily="34" charset="-120"/>
              </a:rPr>
              <a:t>A simple yet powerful model that establishes a linear relationship between independent variables and the target variable (salary).</a:t>
            </a:r>
            <a:endParaRPr lang="en-US" sz="1389" dirty="0"/>
          </a:p>
        </p:txBody>
      </p:sp>
      <p:sp>
        <p:nvSpPr>
          <p:cNvPr id="10" name="Shape 5"/>
          <p:cNvSpPr/>
          <p:nvPr/>
        </p:nvSpPr>
        <p:spPr>
          <a:xfrm>
            <a:off x="617220" y="3121104"/>
            <a:ext cx="7909560" cy="1288137"/>
          </a:xfrm>
          <a:prstGeom prst="roundRect">
            <a:avLst>
              <a:gd name="adj" fmla="val 6161"/>
            </a:avLst>
          </a:prstGeom>
          <a:solidFill>
            <a:srgbClr val="003180"/>
          </a:solidFill>
          <a:ln w="7620">
            <a:solidFill>
              <a:srgbClr val="194A99"/>
            </a:solidFill>
            <a:prstDash val="solid"/>
          </a:ln>
        </p:spPr>
      </p:sp>
      <p:sp>
        <p:nvSpPr>
          <p:cNvPr id="11" name="Text 6"/>
          <p:cNvSpPr/>
          <p:nvPr/>
        </p:nvSpPr>
        <p:spPr>
          <a:xfrm>
            <a:off x="801172" y="3305056"/>
            <a:ext cx="2003941" cy="250388"/>
          </a:xfrm>
          <a:prstGeom prst="rect">
            <a:avLst/>
          </a:prstGeom>
          <a:noFill/>
          <a:ln/>
        </p:spPr>
        <p:txBody>
          <a:bodyPr wrap="none" rtlCol="0" anchor="t"/>
          <a:lstStyle/>
          <a:p>
            <a:pPr marL="0" indent="0">
              <a:lnSpc>
                <a:spcPts val="1972"/>
              </a:lnSpc>
              <a:buNone/>
            </a:pPr>
            <a:r>
              <a:rPr lang="en-US" sz="1578" dirty="0">
                <a:solidFill>
                  <a:srgbClr val="E2E6E9"/>
                </a:solidFill>
                <a:latin typeface="adonis-web" pitchFamily="34" charset="0"/>
                <a:ea typeface="adonis-web" pitchFamily="34" charset="-122"/>
                <a:cs typeface="adonis-web" pitchFamily="34" charset="-120"/>
              </a:rPr>
              <a:t>Decision Trees</a:t>
            </a:r>
            <a:endParaRPr lang="en-US" sz="1578" dirty="0"/>
          </a:p>
        </p:txBody>
      </p:sp>
      <p:sp>
        <p:nvSpPr>
          <p:cNvPr id="12" name="Text 7"/>
          <p:cNvSpPr/>
          <p:nvPr/>
        </p:nvSpPr>
        <p:spPr>
          <a:xfrm>
            <a:off x="801172" y="3661172"/>
            <a:ext cx="7541657" cy="564118"/>
          </a:xfrm>
          <a:prstGeom prst="rect">
            <a:avLst/>
          </a:prstGeom>
          <a:noFill/>
          <a:ln/>
        </p:spPr>
        <p:txBody>
          <a:bodyPr wrap="square" rtlCol="0" anchor="t"/>
          <a:lstStyle/>
          <a:p>
            <a:pPr marL="0" indent="0">
              <a:lnSpc>
                <a:spcPts val="2222"/>
              </a:lnSpc>
              <a:buNone/>
            </a:pPr>
            <a:r>
              <a:rPr lang="en-US" sz="1389" dirty="0">
                <a:solidFill>
                  <a:srgbClr val="E2E6E9"/>
                </a:solidFill>
                <a:latin typeface="adonis-web" pitchFamily="34" charset="0"/>
                <a:ea typeface="adonis-web" pitchFamily="34" charset="-122"/>
                <a:cs typeface="adonis-web" pitchFamily="34" charset="-120"/>
              </a:rPr>
              <a:t>A tree-based model that partitions the data into subsets based on specific features, leading to a decision on the predicted salary.</a:t>
            </a:r>
            <a:endParaRPr lang="en-US" sz="1389" dirty="0"/>
          </a:p>
        </p:txBody>
      </p:sp>
      <p:sp>
        <p:nvSpPr>
          <p:cNvPr id="13" name="Shape 8"/>
          <p:cNvSpPr/>
          <p:nvPr/>
        </p:nvSpPr>
        <p:spPr>
          <a:xfrm>
            <a:off x="617220" y="4585573"/>
            <a:ext cx="7909560" cy="1288137"/>
          </a:xfrm>
          <a:prstGeom prst="roundRect">
            <a:avLst>
              <a:gd name="adj" fmla="val 6161"/>
            </a:avLst>
          </a:prstGeom>
          <a:solidFill>
            <a:srgbClr val="003180"/>
          </a:solidFill>
          <a:ln w="7620">
            <a:solidFill>
              <a:srgbClr val="194A99"/>
            </a:solidFill>
            <a:prstDash val="solid"/>
          </a:ln>
        </p:spPr>
      </p:sp>
      <p:sp>
        <p:nvSpPr>
          <p:cNvPr id="14" name="Text 9"/>
          <p:cNvSpPr/>
          <p:nvPr/>
        </p:nvSpPr>
        <p:spPr>
          <a:xfrm>
            <a:off x="801172" y="4769525"/>
            <a:ext cx="2003941" cy="250388"/>
          </a:xfrm>
          <a:prstGeom prst="rect">
            <a:avLst/>
          </a:prstGeom>
          <a:noFill/>
          <a:ln/>
        </p:spPr>
        <p:txBody>
          <a:bodyPr wrap="none" rtlCol="0" anchor="t"/>
          <a:lstStyle/>
          <a:p>
            <a:pPr marL="0" indent="0">
              <a:lnSpc>
                <a:spcPts val="1972"/>
              </a:lnSpc>
              <a:buNone/>
            </a:pPr>
            <a:r>
              <a:rPr lang="en-US" sz="1578" dirty="0">
                <a:solidFill>
                  <a:srgbClr val="E2E6E9"/>
                </a:solidFill>
                <a:latin typeface="adonis-web" pitchFamily="34" charset="0"/>
                <a:ea typeface="adonis-web" pitchFamily="34" charset="-122"/>
                <a:cs typeface="adonis-web" pitchFamily="34" charset="-120"/>
              </a:rPr>
              <a:t>Random Forests</a:t>
            </a:r>
            <a:endParaRPr lang="en-US" sz="1578" dirty="0"/>
          </a:p>
        </p:txBody>
      </p:sp>
      <p:sp>
        <p:nvSpPr>
          <p:cNvPr id="15" name="Text 10"/>
          <p:cNvSpPr/>
          <p:nvPr/>
        </p:nvSpPr>
        <p:spPr>
          <a:xfrm>
            <a:off x="801172" y="5125641"/>
            <a:ext cx="7541657" cy="564118"/>
          </a:xfrm>
          <a:prstGeom prst="rect">
            <a:avLst/>
          </a:prstGeom>
          <a:noFill/>
          <a:ln/>
        </p:spPr>
        <p:txBody>
          <a:bodyPr wrap="square" rtlCol="0" anchor="t"/>
          <a:lstStyle/>
          <a:p>
            <a:pPr marL="0" indent="0">
              <a:lnSpc>
                <a:spcPts val="2222"/>
              </a:lnSpc>
              <a:buNone/>
            </a:pPr>
            <a:r>
              <a:rPr lang="en-US" sz="1389" dirty="0">
                <a:solidFill>
                  <a:srgbClr val="E2E6E9"/>
                </a:solidFill>
                <a:latin typeface="adonis-web" pitchFamily="34" charset="0"/>
                <a:ea typeface="adonis-web" pitchFamily="34" charset="-122"/>
                <a:cs typeface="adonis-web" pitchFamily="34" charset="-120"/>
              </a:rPr>
              <a:t>An ensemble method that combines multiple decision trees to improve accuracy and reduce the risk of overfitting.</a:t>
            </a:r>
            <a:endParaRPr lang="en-US" sz="1389" dirty="0"/>
          </a:p>
        </p:txBody>
      </p:sp>
      <p:sp>
        <p:nvSpPr>
          <p:cNvPr id="16" name="Shape 11"/>
          <p:cNvSpPr/>
          <p:nvPr/>
        </p:nvSpPr>
        <p:spPr>
          <a:xfrm>
            <a:off x="617220" y="6050042"/>
            <a:ext cx="7909560" cy="1288137"/>
          </a:xfrm>
          <a:prstGeom prst="roundRect">
            <a:avLst>
              <a:gd name="adj" fmla="val 6161"/>
            </a:avLst>
          </a:prstGeom>
          <a:solidFill>
            <a:srgbClr val="003180"/>
          </a:solidFill>
          <a:ln w="7620">
            <a:solidFill>
              <a:srgbClr val="194A99"/>
            </a:solidFill>
            <a:prstDash val="solid"/>
          </a:ln>
        </p:spPr>
      </p:sp>
      <p:sp>
        <p:nvSpPr>
          <p:cNvPr id="17" name="Text 12"/>
          <p:cNvSpPr/>
          <p:nvPr/>
        </p:nvSpPr>
        <p:spPr>
          <a:xfrm>
            <a:off x="801172" y="6233993"/>
            <a:ext cx="2003941" cy="250388"/>
          </a:xfrm>
          <a:prstGeom prst="rect">
            <a:avLst/>
          </a:prstGeom>
          <a:noFill/>
          <a:ln/>
        </p:spPr>
        <p:txBody>
          <a:bodyPr wrap="none" rtlCol="0" anchor="t"/>
          <a:lstStyle/>
          <a:p>
            <a:pPr marL="0" indent="0">
              <a:lnSpc>
                <a:spcPts val="1972"/>
              </a:lnSpc>
              <a:buNone/>
            </a:pPr>
            <a:r>
              <a:rPr lang="en-US" sz="1578" dirty="0">
                <a:solidFill>
                  <a:srgbClr val="E2E6E9"/>
                </a:solidFill>
                <a:latin typeface="adonis-web" pitchFamily="34" charset="0"/>
                <a:ea typeface="adonis-web" pitchFamily="34" charset="-122"/>
                <a:cs typeface="adonis-web" pitchFamily="34" charset="-120"/>
              </a:rPr>
              <a:t>Gradient Boosting</a:t>
            </a:r>
            <a:endParaRPr lang="en-US" sz="1578" dirty="0"/>
          </a:p>
        </p:txBody>
      </p:sp>
      <p:sp>
        <p:nvSpPr>
          <p:cNvPr id="18" name="Text 13"/>
          <p:cNvSpPr/>
          <p:nvPr/>
        </p:nvSpPr>
        <p:spPr>
          <a:xfrm>
            <a:off x="801172" y="6590109"/>
            <a:ext cx="7541657" cy="564118"/>
          </a:xfrm>
          <a:prstGeom prst="rect">
            <a:avLst/>
          </a:prstGeom>
          <a:noFill/>
          <a:ln/>
        </p:spPr>
        <p:txBody>
          <a:bodyPr wrap="square" rtlCol="0" anchor="t"/>
          <a:lstStyle/>
          <a:p>
            <a:pPr marL="0" indent="0">
              <a:lnSpc>
                <a:spcPts val="2222"/>
              </a:lnSpc>
              <a:buNone/>
            </a:pPr>
            <a:r>
              <a:rPr lang="en-US" sz="1389" dirty="0">
                <a:solidFill>
                  <a:srgbClr val="E2E6E9"/>
                </a:solidFill>
                <a:latin typeface="adonis-web" pitchFamily="34" charset="0"/>
                <a:ea typeface="adonis-web" pitchFamily="34" charset="-122"/>
                <a:cs typeface="adonis-web" pitchFamily="34" charset="-120"/>
              </a:rPr>
              <a:t>A powerful technique that sequentially builds multiple weak models, iteratively improving the prediction by focusing on areas where the previous model made errors.</a:t>
            </a:r>
            <a:endParaRPr lang="en-US" sz="1389" dirty="0"/>
          </a:p>
        </p:txBody>
      </p:sp>
    </p:spTree>
  </p:cSld>
  <p:clrMapOvr>
    <a:masterClrMapping/>
  </p:clrMapOvr>
  <mc:AlternateContent xmlns:mc="http://schemas.openxmlformats.org/markup-compatibility/2006">
    <mc:Choice xmlns:p14="http://schemas.microsoft.com/office/powerpoint/2010/main" Requires="p14">
      <p:transition spd="slow" p14:dur="3900">
        <p14:glitter pattern="hexagon"/>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fltVal val="0"/>
                                          </p:val>
                                        </p:tav>
                                        <p:tav tm="100000">
                                          <p:val>
                                            <p:strVal val="#ppt_w"/>
                                          </p:val>
                                        </p:tav>
                                      </p:tavLst>
                                    </p:anim>
                                    <p:anim calcmode="lin" valueType="num">
                                      <p:cBhvr>
                                        <p:cTn id="8" dur="1000" fill="hold"/>
                                        <p:tgtEl>
                                          <p:spTgt spid="5"/>
                                        </p:tgtEl>
                                        <p:attrNameLst>
                                          <p:attrName>ppt_h</p:attrName>
                                        </p:attrNameLst>
                                      </p:cBhvr>
                                      <p:tavLst>
                                        <p:tav tm="0">
                                          <p:val>
                                            <p:fltVal val="0"/>
                                          </p:val>
                                        </p:tav>
                                        <p:tav tm="100000">
                                          <p:val>
                                            <p:strVal val="#ppt_h"/>
                                          </p:val>
                                        </p:tav>
                                      </p:tavLst>
                                    </p:anim>
                                    <p:anim calcmode="lin" valueType="num">
                                      <p:cBhvr>
                                        <p:cTn id="9" dur="1000" fill="hold"/>
                                        <p:tgtEl>
                                          <p:spTgt spid="5"/>
                                        </p:tgtEl>
                                        <p:attrNameLst>
                                          <p:attrName>style.rotation</p:attrName>
                                        </p:attrNameLst>
                                      </p:cBhvr>
                                      <p:tavLst>
                                        <p:tav tm="0">
                                          <p:val>
                                            <p:fltVal val="90"/>
                                          </p:val>
                                        </p:tav>
                                        <p:tav tm="100000">
                                          <p:val>
                                            <p:fltVal val="0"/>
                                          </p:val>
                                        </p:tav>
                                      </p:tavLst>
                                    </p:anim>
                                    <p:animEffect transition="in" filter="fade">
                                      <p:cBhvr>
                                        <p:cTn id="10"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sp>
      <p:sp>
        <p:nvSpPr>
          <p:cNvPr id="4" name="Shape 1"/>
          <p:cNvSpPr/>
          <p:nvPr/>
        </p:nvSpPr>
        <p:spPr>
          <a:xfrm>
            <a:off x="9144000" y="0"/>
            <a:ext cx="5486400" cy="8229600"/>
          </a:xfrm>
          <a:prstGeom prst="rect">
            <a:avLst/>
          </a:prstGeom>
          <a:solidFill>
            <a:srgbClr val="D5EFF6"/>
          </a:solidFill>
          <a:ln/>
        </p:spPr>
      </p:sp>
      <p:pic>
        <p:nvPicPr>
          <p:cNvPr id="5" name="Image 1" descr="preencoded.png"/>
          <p:cNvPicPr>
            <a:picLocks noChangeAspect="1"/>
          </p:cNvPicPr>
          <p:nvPr/>
        </p:nvPicPr>
        <p:blipFill>
          <a:blip r:embed="rId4"/>
          <a:stretch>
            <a:fillRect/>
          </a:stretch>
        </p:blipFill>
        <p:spPr>
          <a:xfrm>
            <a:off x="9389507" y="2441377"/>
            <a:ext cx="4995267" cy="3346847"/>
          </a:xfrm>
          <a:prstGeom prst="rect">
            <a:avLst/>
          </a:prstGeom>
        </p:spPr>
      </p:pic>
      <p:sp>
        <p:nvSpPr>
          <p:cNvPr id="6" name="Text 2"/>
          <p:cNvSpPr/>
          <p:nvPr/>
        </p:nvSpPr>
        <p:spPr>
          <a:xfrm>
            <a:off x="687705" y="1167289"/>
            <a:ext cx="4465677" cy="558165"/>
          </a:xfrm>
          <a:prstGeom prst="rect">
            <a:avLst/>
          </a:prstGeom>
          <a:noFill/>
          <a:ln/>
        </p:spPr>
        <p:txBody>
          <a:bodyPr wrap="none" rtlCol="0" anchor="t"/>
          <a:lstStyle/>
          <a:p>
            <a:pPr marL="0" indent="0">
              <a:lnSpc>
                <a:spcPts val="4395"/>
              </a:lnSpc>
              <a:buNone/>
            </a:pPr>
            <a:r>
              <a:rPr lang="en-US" sz="3516" dirty="0">
                <a:solidFill>
                  <a:srgbClr val="F5F0F0"/>
                </a:solidFill>
                <a:latin typeface="adonis-web" pitchFamily="34" charset="0"/>
                <a:ea typeface="adonis-web" pitchFamily="34" charset="-122"/>
                <a:cs typeface="adonis-web" pitchFamily="34" charset="-120"/>
              </a:rPr>
              <a:t>Model Evaluation</a:t>
            </a:r>
            <a:endParaRPr lang="en-US" sz="3516" dirty="0"/>
          </a:p>
        </p:txBody>
      </p:sp>
      <p:sp>
        <p:nvSpPr>
          <p:cNvPr id="7" name="Shape 3"/>
          <p:cNvSpPr/>
          <p:nvPr/>
        </p:nvSpPr>
        <p:spPr>
          <a:xfrm>
            <a:off x="687705" y="2020133"/>
            <a:ext cx="7768590" cy="5042059"/>
          </a:xfrm>
          <a:prstGeom prst="roundRect">
            <a:avLst>
              <a:gd name="adj" fmla="val 1754"/>
            </a:avLst>
          </a:prstGeom>
          <a:noFill/>
          <a:ln w="7620">
            <a:solidFill>
              <a:srgbClr val="FFFFFF">
                <a:alpha val="24000"/>
              </a:srgbClr>
            </a:solidFill>
            <a:prstDash val="solid"/>
          </a:ln>
        </p:spPr>
      </p:sp>
      <p:sp>
        <p:nvSpPr>
          <p:cNvPr id="8" name="Shape 4"/>
          <p:cNvSpPr/>
          <p:nvPr/>
        </p:nvSpPr>
        <p:spPr>
          <a:xfrm>
            <a:off x="695325" y="2027753"/>
            <a:ext cx="7753350" cy="565309"/>
          </a:xfrm>
          <a:prstGeom prst="rect">
            <a:avLst/>
          </a:prstGeom>
          <a:solidFill>
            <a:srgbClr val="FFFFFF">
              <a:alpha val="4000"/>
            </a:srgbClr>
          </a:solidFill>
          <a:ln/>
        </p:spPr>
      </p:sp>
      <p:sp>
        <p:nvSpPr>
          <p:cNvPr id="9" name="Text 5"/>
          <p:cNvSpPr/>
          <p:nvPr/>
        </p:nvSpPr>
        <p:spPr>
          <a:xfrm>
            <a:off x="891778" y="2153245"/>
            <a:ext cx="3479959" cy="314325"/>
          </a:xfrm>
          <a:prstGeom prst="rect">
            <a:avLst/>
          </a:prstGeom>
          <a:noFill/>
          <a:ln/>
        </p:spPr>
        <p:txBody>
          <a:bodyPr wrap="none" rtlCol="0" anchor="t"/>
          <a:lstStyle/>
          <a:p>
            <a:pPr marL="0" indent="0">
              <a:lnSpc>
                <a:spcPts val="2475"/>
              </a:lnSpc>
              <a:buNone/>
            </a:pPr>
            <a:r>
              <a:rPr lang="en-US" sz="1547" dirty="0">
                <a:solidFill>
                  <a:srgbClr val="E2E6E9"/>
                </a:solidFill>
                <a:latin typeface="adonis-web" pitchFamily="34" charset="0"/>
                <a:ea typeface="adonis-web" pitchFamily="34" charset="-122"/>
                <a:cs typeface="adonis-web" pitchFamily="34" charset="-120"/>
              </a:rPr>
              <a:t>Metric</a:t>
            </a:r>
            <a:endParaRPr lang="en-US" sz="1547" dirty="0"/>
          </a:p>
        </p:txBody>
      </p:sp>
      <p:sp>
        <p:nvSpPr>
          <p:cNvPr id="10" name="Text 6"/>
          <p:cNvSpPr/>
          <p:nvPr/>
        </p:nvSpPr>
        <p:spPr>
          <a:xfrm>
            <a:off x="4772263" y="2153245"/>
            <a:ext cx="3479959" cy="314325"/>
          </a:xfrm>
          <a:prstGeom prst="rect">
            <a:avLst/>
          </a:prstGeom>
          <a:noFill/>
          <a:ln/>
        </p:spPr>
        <p:txBody>
          <a:bodyPr wrap="none" rtlCol="0" anchor="t"/>
          <a:lstStyle/>
          <a:p>
            <a:pPr marL="0" indent="0">
              <a:lnSpc>
                <a:spcPts val="2475"/>
              </a:lnSpc>
              <a:buNone/>
            </a:pPr>
            <a:r>
              <a:rPr lang="en-US" sz="1547" dirty="0">
                <a:solidFill>
                  <a:srgbClr val="E2E6E9"/>
                </a:solidFill>
                <a:latin typeface="adonis-web" pitchFamily="34" charset="0"/>
                <a:ea typeface="adonis-web" pitchFamily="34" charset="-122"/>
                <a:cs typeface="adonis-web" pitchFamily="34" charset="-120"/>
              </a:rPr>
              <a:t>Description</a:t>
            </a:r>
            <a:endParaRPr lang="en-US" sz="1547" dirty="0"/>
          </a:p>
        </p:txBody>
      </p:sp>
      <p:sp>
        <p:nvSpPr>
          <p:cNvPr id="11" name="Shape 7"/>
          <p:cNvSpPr/>
          <p:nvPr/>
        </p:nvSpPr>
        <p:spPr>
          <a:xfrm>
            <a:off x="695325" y="2593062"/>
            <a:ext cx="7753350" cy="879634"/>
          </a:xfrm>
          <a:prstGeom prst="rect">
            <a:avLst/>
          </a:prstGeom>
          <a:solidFill>
            <a:srgbClr val="000000">
              <a:alpha val="4000"/>
            </a:srgbClr>
          </a:solidFill>
          <a:ln/>
        </p:spPr>
      </p:sp>
      <p:sp>
        <p:nvSpPr>
          <p:cNvPr id="12" name="Text 8"/>
          <p:cNvSpPr/>
          <p:nvPr/>
        </p:nvSpPr>
        <p:spPr>
          <a:xfrm>
            <a:off x="891778" y="2718554"/>
            <a:ext cx="3479959" cy="314325"/>
          </a:xfrm>
          <a:prstGeom prst="rect">
            <a:avLst/>
          </a:prstGeom>
          <a:noFill/>
          <a:ln/>
        </p:spPr>
        <p:txBody>
          <a:bodyPr wrap="none" rtlCol="0" anchor="t"/>
          <a:lstStyle/>
          <a:p>
            <a:pPr marL="0" indent="0">
              <a:lnSpc>
                <a:spcPts val="2475"/>
              </a:lnSpc>
              <a:buNone/>
            </a:pPr>
            <a:r>
              <a:rPr lang="en-US" sz="1547" dirty="0">
                <a:solidFill>
                  <a:srgbClr val="E2E6E9"/>
                </a:solidFill>
                <a:latin typeface="adonis-web" pitchFamily="34" charset="0"/>
                <a:ea typeface="adonis-web" pitchFamily="34" charset="-122"/>
                <a:cs typeface="adonis-web" pitchFamily="34" charset="-120"/>
              </a:rPr>
              <a:t>Mean Absolute Error (MAE)</a:t>
            </a:r>
            <a:endParaRPr lang="en-US" sz="1547" dirty="0"/>
          </a:p>
        </p:txBody>
      </p:sp>
      <p:sp>
        <p:nvSpPr>
          <p:cNvPr id="13" name="Text 9"/>
          <p:cNvSpPr/>
          <p:nvPr/>
        </p:nvSpPr>
        <p:spPr>
          <a:xfrm>
            <a:off x="4772263" y="2718554"/>
            <a:ext cx="3479959" cy="628650"/>
          </a:xfrm>
          <a:prstGeom prst="rect">
            <a:avLst/>
          </a:prstGeom>
          <a:noFill/>
          <a:ln/>
        </p:spPr>
        <p:txBody>
          <a:bodyPr wrap="square" rtlCol="0" anchor="t"/>
          <a:lstStyle/>
          <a:p>
            <a:pPr marL="0" indent="0">
              <a:lnSpc>
                <a:spcPts val="2475"/>
              </a:lnSpc>
              <a:buNone/>
            </a:pPr>
            <a:r>
              <a:rPr lang="en-US" sz="1547" dirty="0">
                <a:solidFill>
                  <a:srgbClr val="E2E6E9"/>
                </a:solidFill>
                <a:latin typeface="adonis-web" pitchFamily="34" charset="0"/>
                <a:ea typeface="adonis-web" pitchFamily="34" charset="-122"/>
                <a:cs typeface="adonis-web" pitchFamily="34" charset="-120"/>
              </a:rPr>
              <a:t>Average absolute difference between predicted and actual salaries.</a:t>
            </a:r>
            <a:endParaRPr lang="en-US" sz="1547" dirty="0"/>
          </a:p>
        </p:txBody>
      </p:sp>
      <p:sp>
        <p:nvSpPr>
          <p:cNvPr id="14" name="Shape 10"/>
          <p:cNvSpPr/>
          <p:nvPr/>
        </p:nvSpPr>
        <p:spPr>
          <a:xfrm>
            <a:off x="695325" y="3472696"/>
            <a:ext cx="7753350" cy="1193959"/>
          </a:xfrm>
          <a:prstGeom prst="rect">
            <a:avLst/>
          </a:prstGeom>
          <a:solidFill>
            <a:srgbClr val="FFFFFF">
              <a:alpha val="4000"/>
            </a:srgbClr>
          </a:solidFill>
          <a:ln/>
        </p:spPr>
      </p:sp>
      <p:sp>
        <p:nvSpPr>
          <p:cNvPr id="15" name="Text 11"/>
          <p:cNvSpPr/>
          <p:nvPr/>
        </p:nvSpPr>
        <p:spPr>
          <a:xfrm>
            <a:off x="891778" y="3598188"/>
            <a:ext cx="3479959" cy="314325"/>
          </a:xfrm>
          <a:prstGeom prst="rect">
            <a:avLst/>
          </a:prstGeom>
          <a:noFill/>
          <a:ln/>
        </p:spPr>
        <p:txBody>
          <a:bodyPr wrap="none" rtlCol="0" anchor="t"/>
          <a:lstStyle/>
          <a:p>
            <a:pPr marL="0" indent="0">
              <a:lnSpc>
                <a:spcPts val="2475"/>
              </a:lnSpc>
              <a:buNone/>
            </a:pPr>
            <a:r>
              <a:rPr lang="en-US" sz="1547" dirty="0">
                <a:solidFill>
                  <a:srgbClr val="E2E6E9"/>
                </a:solidFill>
                <a:latin typeface="adonis-web" pitchFamily="34" charset="0"/>
                <a:ea typeface="adonis-web" pitchFamily="34" charset="-122"/>
                <a:cs typeface="adonis-web" pitchFamily="34" charset="-120"/>
              </a:rPr>
              <a:t>Mean Squared Error (MSE)</a:t>
            </a:r>
            <a:endParaRPr lang="en-US" sz="1547" dirty="0"/>
          </a:p>
        </p:txBody>
      </p:sp>
      <p:sp>
        <p:nvSpPr>
          <p:cNvPr id="16" name="Text 12"/>
          <p:cNvSpPr/>
          <p:nvPr/>
        </p:nvSpPr>
        <p:spPr>
          <a:xfrm>
            <a:off x="4772263" y="3598188"/>
            <a:ext cx="3479959" cy="942975"/>
          </a:xfrm>
          <a:prstGeom prst="rect">
            <a:avLst/>
          </a:prstGeom>
          <a:noFill/>
          <a:ln/>
        </p:spPr>
        <p:txBody>
          <a:bodyPr wrap="square" rtlCol="0" anchor="t"/>
          <a:lstStyle/>
          <a:p>
            <a:pPr marL="0" indent="0">
              <a:lnSpc>
                <a:spcPts val="2475"/>
              </a:lnSpc>
              <a:buNone/>
            </a:pPr>
            <a:r>
              <a:rPr lang="en-US" sz="1547" dirty="0">
                <a:solidFill>
                  <a:srgbClr val="E2E6E9"/>
                </a:solidFill>
                <a:latin typeface="adonis-web" pitchFamily="34" charset="0"/>
                <a:ea typeface="adonis-web" pitchFamily="34" charset="-122"/>
                <a:cs typeface="adonis-web" pitchFamily="34" charset="-120"/>
              </a:rPr>
              <a:t>Average squared difference between predicted and actual salaries, penalizing larger errors.</a:t>
            </a:r>
            <a:endParaRPr lang="en-US" sz="1547" dirty="0"/>
          </a:p>
        </p:txBody>
      </p:sp>
      <p:sp>
        <p:nvSpPr>
          <p:cNvPr id="17" name="Shape 13"/>
          <p:cNvSpPr/>
          <p:nvPr/>
        </p:nvSpPr>
        <p:spPr>
          <a:xfrm>
            <a:off x="695325" y="4666655"/>
            <a:ext cx="7753350" cy="1193959"/>
          </a:xfrm>
          <a:prstGeom prst="rect">
            <a:avLst/>
          </a:prstGeom>
          <a:solidFill>
            <a:srgbClr val="000000">
              <a:alpha val="4000"/>
            </a:srgbClr>
          </a:solidFill>
          <a:ln/>
        </p:spPr>
      </p:sp>
      <p:sp>
        <p:nvSpPr>
          <p:cNvPr id="18" name="Text 14"/>
          <p:cNvSpPr/>
          <p:nvPr/>
        </p:nvSpPr>
        <p:spPr>
          <a:xfrm>
            <a:off x="891778" y="4792147"/>
            <a:ext cx="3479959" cy="314325"/>
          </a:xfrm>
          <a:prstGeom prst="rect">
            <a:avLst/>
          </a:prstGeom>
          <a:noFill/>
          <a:ln/>
        </p:spPr>
        <p:txBody>
          <a:bodyPr wrap="none" rtlCol="0" anchor="t"/>
          <a:lstStyle/>
          <a:p>
            <a:pPr marL="0" indent="0">
              <a:lnSpc>
                <a:spcPts val="2475"/>
              </a:lnSpc>
              <a:buNone/>
            </a:pPr>
            <a:r>
              <a:rPr lang="en-US" sz="1547" dirty="0">
                <a:solidFill>
                  <a:srgbClr val="E2E6E9"/>
                </a:solidFill>
                <a:latin typeface="adonis-web" pitchFamily="34" charset="0"/>
                <a:ea typeface="adonis-web" pitchFamily="34" charset="-122"/>
                <a:cs typeface="adonis-web" pitchFamily="34" charset="-120"/>
              </a:rPr>
              <a:t>Root Mean Squared Error (RMSE)</a:t>
            </a:r>
            <a:endParaRPr lang="en-US" sz="1547" dirty="0"/>
          </a:p>
        </p:txBody>
      </p:sp>
      <p:sp>
        <p:nvSpPr>
          <p:cNvPr id="19" name="Text 15"/>
          <p:cNvSpPr/>
          <p:nvPr/>
        </p:nvSpPr>
        <p:spPr>
          <a:xfrm>
            <a:off x="4772263" y="4792147"/>
            <a:ext cx="3479959" cy="942975"/>
          </a:xfrm>
          <a:prstGeom prst="rect">
            <a:avLst/>
          </a:prstGeom>
          <a:noFill/>
          <a:ln/>
        </p:spPr>
        <p:txBody>
          <a:bodyPr wrap="square" rtlCol="0" anchor="t"/>
          <a:lstStyle/>
          <a:p>
            <a:pPr marL="0" indent="0">
              <a:lnSpc>
                <a:spcPts val="2475"/>
              </a:lnSpc>
              <a:buNone/>
            </a:pPr>
            <a:r>
              <a:rPr lang="en-US" sz="1547" dirty="0">
                <a:solidFill>
                  <a:srgbClr val="E2E6E9"/>
                </a:solidFill>
                <a:latin typeface="adonis-web" pitchFamily="34" charset="0"/>
                <a:ea typeface="adonis-web" pitchFamily="34" charset="-122"/>
                <a:cs typeface="adonis-web" pitchFamily="34" charset="-120"/>
              </a:rPr>
              <a:t>Square root of MSE, providing an error measure in the same units as the target variable (salary).</a:t>
            </a:r>
            <a:endParaRPr lang="en-US" sz="1547" dirty="0"/>
          </a:p>
        </p:txBody>
      </p:sp>
      <p:sp>
        <p:nvSpPr>
          <p:cNvPr id="20" name="Shape 16"/>
          <p:cNvSpPr/>
          <p:nvPr/>
        </p:nvSpPr>
        <p:spPr>
          <a:xfrm>
            <a:off x="695325" y="5860613"/>
            <a:ext cx="7753350" cy="1193959"/>
          </a:xfrm>
          <a:prstGeom prst="rect">
            <a:avLst/>
          </a:prstGeom>
          <a:solidFill>
            <a:srgbClr val="FFFFFF">
              <a:alpha val="4000"/>
            </a:srgbClr>
          </a:solidFill>
          <a:ln/>
        </p:spPr>
      </p:sp>
      <p:sp>
        <p:nvSpPr>
          <p:cNvPr id="21" name="Text 17"/>
          <p:cNvSpPr/>
          <p:nvPr/>
        </p:nvSpPr>
        <p:spPr>
          <a:xfrm>
            <a:off x="891778" y="5986105"/>
            <a:ext cx="3479959" cy="314325"/>
          </a:xfrm>
          <a:prstGeom prst="rect">
            <a:avLst/>
          </a:prstGeom>
          <a:noFill/>
          <a:ln/>
        </p:spPr>
        <p:txBody>
          <a:bodyPr wrap="none" rtlCol="0" anchor="t"/>
          <a:lstStyle/>
          <a:p>
            <a:pPr marL="0" indent="0">
              <a:lnSpc>
                <a:spcPts val="2475"/>
              </a:lnSpc>
              <a:buNone/>
            </a:pPr>
            <a:r>
              <a:rPr lang="en-US" sz="1547" dirty="0">
                <a:solidFill>
                  <a:srgbClr val="E2E6E9"/>
                </a:solidFill>
                <a:latin typeface="adonis-web" pitchFamily="34" charset="0"/>
                <a:ea typeface="adonis-web" pitchFamily="34" charset="-122"/>
                <a:cs typeface="adonis-web" pitchFamily="34" charset="-120"/>
              </a:rPr>
              <a:t>R-squared (R2) Score</a:t>
            </a:r>
            <a:endParaRPr lang="en-US" sz="1547" dirty="0"/>
          </a:p>
        </p:txBody>
      </p:sp>
      <p:sp>
        <p:nvSpPr>
          <p:cNvPr id="22" name="Text 18"/>
          <p:cNvSpPr/>
          <p:nvPr/>
        </p:nvSpPr>
        <p:spPr>
          <a:xfrm>
            <a:off x="4772263" y="5986105"/>
            <a:ext cx="3479959" cy="942975"/>
          </a:xfrm>
          <a:prstGeom prst="rect">
            <a:avLst/>
          </a:prstGeom>
          <a:noFill/>
          <a:ln/>
        </p:spPr>
        <p:txBody>
          <a:bodyPr wrap="square" rtlCol="0" anchor="t"/>
          <a:lstStyle/>
          <a:p>
            <a:pPr marL="0" indent="0">
              <a:lnSpc>
                <a:spcPts val="2475"/>
              </a:lnSpc>
              <a:buNone/>
            </a:pPr>
            <a:r>
              <a:rPr lang="en-US" sz="1547" dirty="0">
                <a:solidFill>
                  <a:srgbClr val="E2E6E9"/>
                </a:solidFill>
                <a:latin typeface="adonis-web" pitchFamily="34" charset="0"/>
                <a:ea typeface="adonis-web" pitchFamily="34" charset="-122"/>
                <a:cs typeface="adonis-web" pitchFamily="34" charset="-120"/>
              </a:rPr>
              <a:t>A measure of how well the model fits the data, ranging from 0 to 1, with 1 indicating a perfect fit.</a:t>
            </a:r>
            <a:endParaRPr lang="en-US" sz="1547"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31624"/>
          </a:xfrm>
          <a:prstGeom prst="rect">
            <a:avLst/>
          </a:prstGeom>
          <a:solidFill>
            <a:srgbClr val="09151A">
              <a:alpha val="75000"/>
            </a:srgbClr>
          </a:solidFill>
          <a:ln/>
        </p:spPr>
      </p:sp>
      <p:sp>
        <p:nvSpPr>
          <p:cNvPr id="4" name="Text 1"/>
          <p:cNvSpPr/>
          <p:nvPr/>
        </p:nvSpPr>
        <p:spPr>
          <a:xfrm>
            <a:off x="1723549" y="619244"/>
            <a:ext cx="5118140" cy="639723"/>
          </a:xfrm>
          <a:prstGeom prst="rect">
            <a:avLst/>
          </a:prstGeom>
          <a:noFill/>
          <a:ln/>
        </p:spPr>
        <p:txBody>
          <a:bodyPr wrap="none" rtlCol="0" anchor="t"/>
          <a:lstStyle/>
          <a:p>
            <a:pPr marL="0" indent="0">
              <a:lnSpc>
                <a:spcPts val="5038"/>
              </a:lnSpc>
              <a:buNone/>
            </a:pPr>
            <a:r>
              <a:rPr lang="en-US" sz="4030" dirty="0">
                <a:solidFill>
                  <a:srgbClr val="F5F0F0"/>
                </a:solidFill>
                <a:latin typeface="adonis-web" pitchFamily="34" charset="0"/>
                <a:ea typeface="adonis-web" pitchFamily="34" charset="-122"/>
                <a:cs typeface="adonis-web" pitchFamily="34" charset="-120"/>
              </a:rPr>
              <a:t>Model Evaluation</a:t>
            </a:r>
            <a:endParaRPr lang="en-US" sz="4030" dirty="0"/>
          </a:p>
        </p:txBody>
      </p:sp>
      <p:sp>
        <p:nvSpPr>
          <p:cNvPr id="5" name="Text 2"/>
          <p:cNvSpPr/>
          <p:nvPr/>
        </p:nvSpPr>
        <p:spPr>
          <a:xfrm>
            <a:off x="1723549" y="1821894"/>
            <a:ext cx="3070860" cy="383738"/>
          </a:xfrm>
          <a:prstGeom prst="rect">
            <a:avLst/>
          </a:prstGeom>
          <a:noFill/>
          <a:ln/>
        </p:spPr>
        <p:txBody>
          <a:bodyPr wrap="none" rtlCol="0" anchor="t"/>
          <a:lstStyle/>
          <a:p>
            <a:pPr marL="0" indent="0">
              <a:lnSpc>
                <a:spcPts val="3023"/>
              </a:lnSpc>
              <a:buNone/>
            </a:pPr>
            <a:endParaRPr lang="en-US" sz="2418" dirty="0"/>
          </a:p>
        </p:txBody>
      </p:sp>
      <p:pic>
        <p:nvPicPr>
          <p:cNvPr id="6" name="Image 1" descr="preencoded.png"/>
          <p:cNvPicPr>
            <a:picLocks noChangeAspect="1"/>
          </p:cNvPicPr>
          <p:nvPr/>
        </p:nvPicPr>
        <p:blipFill>
          <a:blip r:embed="rId4"/>
          <a:stretch>
            <a:fillRect/>
          </a:stretch>
        </p:blipFill>
        <p:spPr>
          <a:xfrm>
            <a:off x="1723549" y="2458879"/>
            <a:ext cx="4504015" cy="1820823"/>
          </a:xfrm>
          <a:prstGeom prst="rect">
            <a:avLst/>
          </a:prstGeom>
        </p:spPr>
      </p:pic>
      <p:sp>
        <p:nvSpPr>
          <p:cNvPr id="7" name="Text 3"/>
          <p:cNvSpPr/>
          <p:nvPr/>
        </p:nvSpPr>
        <p:spPr>
          <a:xfrm>
            <a:off x="1723549" y="4532948"/>
            <a:ext cx="5316974" cy="360164"/>
          </a:xfrm>
          <a:prstGeom prst="rect">
            <a:avLst/>
          </a:prstGeom>
          <a:noFill/>
          <a:ln/>
        </p:spPr>
        <p:txBody>
          <a:bodyPr wrap="none" rtlCol="0" anchor="t"/>
          <a:lstStyle/>
          <a:p>
            <a:pPr marL="0" indent="0">
              <a:lnSpc>
                <a:spcPts val="2837"/>
              </a:lnSpc>
              <a:buNone/>
            </a:pPr>
            <a:endParaRPr lang="en-US" sz="1773" dirty="0"/>
          </a:p>
        </p:txBody>
      </p:sp>
      <p:pic>
        <p:nvPicPr>
          <p:cNvPr id="8" name="Image 2" descr="preencoded.png"/>
          <p:cNvPicPr>
            <a:picLocks noChangeAspect="1"/>
          </p:cNvPicPr>
          <p:nvPr/>
        </p:nvPicPr>
        <p:blipFill>
          <a:blip r:embed="rId5"/>
          <a:stretch>
            <a:fillRect/>
          </a:stretch>
        </p:blipFill>
        <p:spPr>
          <a:xfrm>
            <a:off x="7597497" y="1849993"/>
            <a:ext cx="5316974" cy="4337447"/>
          </a:xfrm>
          <a:prstGeom prst="rect">
            <a:avLst/>
          </a:prstGeom>
        </p:spPr>
      </p:pic>
      <p:sp>
        <p:nvSpPr>
          <p:cNvPr id="9" name="Text 4"/>
          <p:cNvSpPr/>
          <p:nvPr/>
        </p:nvSpPr>
        <p:spPr>
          <a:xfrm>
            <a:off x="7597497" y="6440686"/>
            <a:ext cx="3070860" cy="383738"/>
          </a:xfrm>
          <a:prstGeom prst="rect">
            <a:avLst/>
          </a:prstGeom>
          <a:noFill/>
          <a:ln/>
        </p:spPr>
        <p:txBody>
          <a:bodyPr wrap="none" rtlCol="0" anchor="t"/>
          <a:lstStyle/>
          <a:p>
            <a:pPr marL="0" indent="0">
              <a:lnSpc>
                <a:spcPts val="3023"/>
              </a:lnSpc>
              <a:buNone/>
            </a:pPr>
            <a:endParaRPr lang="en-US" sz="2418" dirty="0"/>
          </a:p>
        </p:txBody>
      </p:sp>
      <p:sp>
        <p:nvSpPr>
          <p:cNvPr id="10" name="Text 5"/>
          <p:cNvSpPr/>
          <p:nvPr/>
        </p:nvSpPr>
        <p:spPr>
          <a:xfrm>
            <a:off x="7597497" y="7049572"/>
            <a:ext cx="5316974" cy="360164"/>
          </a:xfrm>
          <a:prstGeom prst="rect">
            <a:avLst/>
          </a:prstGeom>
          <a:noFill/>
          <a:ln/>
        </p:spPr>
        <p:txBody>
          <a:bodyPr wrap="none" rtlCol="0" anchor="t"/>
          <a:lstStyle/>
          <a:p>
            <a:pPr marL="0" indent="0">
              <a:lnSpc>
                <a:spcPts val="2837"/>
              </a:lnSpc>
              <a:buNone/>
            </a:pPr>
            <a:endParaRPr lang="en-US" sz="1773"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pic>
        <p:nvPicPr>
          <p:cNvPr id="5" name="Image 2" descr="preencoded.png"/>
          <p:cNvPicPr>
            <a:picLocks noChangeAspect="1"/>
          </p:cNvPicPr>
          <p:nvPr/>
        </p:nvPicPr>
        <p:blipFill>
          <a:blip r:embed="rId5"/>
          <a:stretch>
            <a:fillRect/>
          </a:stretch>
        </p:blipFill>
        <p:spPr>
          <a:xfrm>
            <a:off x="9427369" y="1654969"/>
            <a:ext cx="4919663" cy="4919663"/>
          </a:xfrm>
          <a:prstGeom prst="rect">
            <a:avLst/>
          </a:prstGeom>
        </p:spPr>
      </p:pic>
      <p:sp>
        <p:nvSpPr>
          <p:cNvPr id="6" name="Text 1"/>
          <p:cNvSpPr/>
          <p:nvPr/>
        </p:nvSpPr>
        <p:spPr>
          <a:xfrm>
            <a:off x="793552" y="809149"/>
            <a:ext cx="5396032" cy="644128"/>
          </a:xfrm>
          <a:prstGeom prst="rect">
            <a:avLst/>
          </a:prstGeom>
          <a:noFill/>
          <a:ln/>
        </p:spPr>
        <p:txBody>
          <a:bodyPr wrap="none" rtlCol="0" anchor="t"/>
          <a:lstStyle/>
          <a:p>
            <a:pPr marL="0" indent="0">
              <a:lnSpc>
                <a:spcPts val="5072"/>
              </a:lnSpc>
              <a:buNone/>
            </a:pPr>
            <a:r>
              <a:rPr lang="en-US" sz="4058" dirty="0">
                <a:solidFill>
                  <a:srgbClr val="F5F0F0"/>
                </a:solidFill>
                <a:latin typeface="adonis-web" pitchFamily="34" charset="0"/>
                <a:ea typeface="adonis-web" pitchFamily="34" charset="-122"/>
                <a:cs typeface="adonis-web" pitchFamily="34" charset="-120"/>
              </a:rPr>
              <a:t>Choosing the Best Model</a:t>
            </a:r>
            <a:endParaRPr lang="en-US" sz="4058" dirty="0"/>
          </a:p>
        </p:txBody>
      </p:sp>
      <p:pic>
        <p:nvPicPr>
          <p:cNvPr id="7" name="Image 3" descr="preencoded.png"/>
          <p:cNvPicPr>
            <a:picLocks noChangeAspect="1"/>
          </p:cNvPicPr>
          <p:nvPr/>
        </p:nvPicPr>
        <p:blipFill>
          <a:blip r:embed="rId6"/>
          <a:stretch>
            <a:fillRect/>
          </a:stretch>
        </p:blipFill>
        <p:spPr>
          <a:xfrm>
            <a:off x="793552" y="1793319"/>
            <a:ext cx="1133594" cy="1813798"/>
          </a:xfrm>
          <a:prstGeom prst="rect">
            <a:avLst/>
          </a:prstGeom>
        </p:spPr>
      </p:pic>
      <p:sp>
        <p:nvSpPr>
          <p:cNvPr id="8" name="Text 2"/>
          <p:cNvSpPr/>
          <p:nvPr/>
        </p:nvSpPr>
        <p:spPr>
          <a:xfrm>
            <a:off x="2267188" y="2020014"/>
            <a:ext cx="2576512" cy="322064"/>
          </a:xfrm>
          <a:prstGeom prst="rect">
            <a:avLst/>
          </a:prstGeom>
          <a:noFill/>
          <a:ln/>
        </p:spPr>
        <p:txBody>
          <a:bodyPr wrap="none" rtlCol="0" anchor="t"/>
          <a:lstStyle/>
          <a:p>
            <a:pPr marL="0" indent="0" algn="l">
              <a:lnSpc>
                <a:spcPts val="2536"/>
              </a:lnSpc>
              <a:buNone/>
            </a:pPr>
            <a:r>
              <a:rPr lang="en-US" sz="2029" dirty="0">
                <a:solidFill>
                  <a:srgbClr val="E2E6E9"/>
                </a:solidFill>
                <a:latin typeface="adonis-web" pitchFamily="34" charset="0"/>
                <a:ea typeface="adonis-web" pitchFamily="34" charset="-122"/>
                <a:cs typeface="adonis-web" pitchFamily="34" charset="-120"/>
              </a:rPr>
              <a:t>Evaluation</a:t>
            </a:r>
            <a:endParaRPr lang="en-US" sz="2029" dirty="0"/>
          </a:p>
        </p:txBody>
      </p:sp>
      <p:sp>
        <p:nvSpPr>
          <p:cNvPr id="9" name="Text 3"/>
          <p:cNvSpPr/>
          <p:nvPr/>
        </p:nvSpPr>
        <p:spPr>
          <a:xfrm>
            <a:off x="2267188" y="2478048"/>
            <a:ext cx="6083260" cy="725329"/>
          </a:xfrm>
          <a:prstGeom prst="rect">
            <a:avLst/>
          </a:prstGeom>
          <a:noFill/>
          <a:ln/>
        </p:spPr>
        <p:txBody>
          <a:bodyPr wrap="square" rtlCol="0" anchor="t"/>
          <a:lstStyle/>
          <a:p>
            <a:pPr marL="0" indent="0" algn="l">
              <a:lnSpc>
                <a:spcPts val="2856"/>
              </a:lnSpc>
              <a:buNone/>
            </a:pPr>
            <a:r>
              <a:rPr lang="en-US" sz="1785" dirty="0">
                <a:solidFill>
                  <a:srgbClr val="E2E6E9"/>
                </a:solidFill>
                <a:latin typeface="adonis-web" pitchFamily="34" charset="0"/>
                <a:ea typeface="adonis-web" pitchFamily="34" charset="-122"/>
                <a:cs typeface="adonis-web" pitchFamily="34" charset="-120"/>
              </a:rPr>
              <a:t>Evaluate the performance of different models using various metrics, such as MAE, MSE, RMSE, and R-squared.</a:t>
            </a:r>
            <a:endParaRPr lang="en-US" sz="1785" dirty="0"/>
          </a:p>
        </p:txBody>
      </p:sp>
      <p:pic>
        <p:nvPicPr>
          <p:cNvPr id="10" name="Image 4" descr="preencoded.png"/>
          <p:cNvPicPr>
            <a:picLocks noChangeAspect="1"/>
          </p:cNvPicPr>
          <p:nvPr/>
        </p:nvPicPr>
        <p:blipFill>
          <a:blip r:embed="rId7"/>
          <a:stretch>
            <a:fillRect/>
          </a:stretch>
        </p:blipFill>
        <p:spPr>
          <a:xfrm>
            <a:off x="793552" y="3607118"/>
            <a:ext cx="1133594" cy="1999417"/>
          </a:xfrm>
          <a:prstGeom prst="rect">
            <a:avLst/>
          </a:prstGeom>
        </p:spPr>
      </p:pic>
      <p:sp>
        <p:nvSpPr>
          <p:cNvPr id="11" name="Text 4"/>
          <p:cNvSpPr/>
          <p:nvPr/>
        </p:nvSpPr>
        <p:spPr>
          <a:xfrm>
            <a:off x="2267188" y="3833813"/>
            <a:ext cx="2576512" cy="322064"/>
          </a:xfrm>
          <a:prstGeom prst="rect">
            <a:avLst/>
          </a:prstGeom>
          <a:noFill/>
          <a:ln/>
        </p:spPr>
        <p:txBody>
          <a:bodyPr wrap="none" rtlCol="0" anchor="t"/>
          <a:lstStyle/>
          <a:p>
            <a:pPr marL="0" indent="0" algn="l">
              <a:lnSpc>
                <a:spcPts val="2536"/>
              </a:lnSpc>
              <a:buNone/>
            </a:pPr>
            <a:r>
              <a:rPr lang="en-US" sz="2029" dirty="0">
                <a:solidFill>
                  <a:srgbClr val="E2E6E9"/>
                </a:solidFill>
                <a:latin typeface="adonis-web" pitchFamily="34" charset="0"/>
                <a:ea typeface="adonis-web" pitchFamily="34" charset="-122"/>
                <a:cs typeface="adonis-web" pitchFamily="34" charset="-120"/>
              </a:rPr>
              <a:t>Comparison</a:t>
            </a:r>
            <a:endParaRPr lang="en-US" sz="2029" dirty="0"/>
          </a:p>
        </p:txBody>
      </p:sp>
      <p:sp>
        <p:nvSpPr>
          <p:cNvPr id="12" name="Text 5"/>
          <p:cNvSpPr/>
          <p:nvPr/>
        </p:nvSpPr>
        <p:spPr>
          <a:xfrm>
            <a:off x="2267188" y="4291846"/>
            <a:ext cx="6083260" cy="1087993"/>
          </a:xfrm>
          <a:prstGeom prst="rect">
            <a:avLst/>
          </a:prstGeom>
          <a:noFill/>
          <a:ln/>
        </p:spPr>
        <p:txBody>
          <a:bodyPr wrap="square" rtlCol="0" anchor="t"/>
          <a:lstStyle/>
          <a:p>
            <a:pPr marL="0" indent="0" algn="l">
              <a:lnSpc>
                <a:spcPts val="2856"/>
              </a:lnSpc>
              <a:buNone/>
            </a:pPr>
            <a:r>
              <a:rPr lang="en-US" sz="1785" dirty="0">
                <a:solidFill>
                  <a:srgbClr val="E2E6E9"/>
                </a:solidFill>
                <a:latin typeface="adonis-web" pitchFamily="34" charset="0"/>
                <a:ea typeface="adonis-web" pitchFamily="34" charset="-122"/>
                <a:cs typeface="adonis-web" pitchFamily="34" charset="-120"/>
              </a:rPr>
              <a:t>Compare the performance of different models based on their evaluation metrics, considering factors like bias, variance, and model complexity.</a:t>
            </a:r>
            <a:endParaRPr lang="en-US" sz="1785" dirty="0"/>
          </a:p>
        </p:txBody>
      </p:sp>
      <p:pic>
        <p:nvPicPr>
          <p:cNvPr id="13" name="Image 5" descr="preencoded.png"/>
          <p:cNvPicPr>
            <a:picLocks noChangeAspect="1"/>
          </p:cNvPicPr>
          <p:nvPr/>
        </p:nvPicPr>
        <p:blipFill>
          <a:blip r:embed="rId8"/>
          <a:stretch>
            <a:fillRect/>
          </a:stretch>
        </p:blipFill>
        <p:spPr>
          <a:xfrm>
            <a:off x="793552" y="5606534"/>
            <a:ext cx="1133594" cy="1813798"/>
          </a:xfrm>
          <a:prstGeom prst="rect">
            <a:avLst/>
          </a:prstGeom>
        </p:spPr>
      </p:pic>
      <p:sp>
        <p:nvSpPr>
          <p:cNvPr id="14" name="Text 6"/>
          <p:cNvSpPr/>
          <p:nvPr/>
        </p:nvSpPr>
        <p:spPr>
          <a:xfrm>
            <a:off x="2267188" y="5833229"/>
            <a:ext cx="2576512" cy="322064"/>
          </a:xfrm>
          <a:prstGeom prst="rect">
            <a:avLst/>
          </a:prstGeom>
          <a:noFill/>
          <a:ln/>
        </p:spPr>
        <p:txBody>
          <a:bodyPr wrap="none" rtlCol="0" anchor="t"/>
          <a:lstStyle/>
          <a:p>
            <a:pPr marL="0" indent="0" algn="l">
              <a:lnSpc>
                <a:spcPts val="2536"/>
              </a:lnSpc>
              <a:buNone/>
            </a:pPr>
            <a:r>
              <a:rPr lang="en-US" sz="2029" dirty="0">
                <a:solidFill>
                  <a:srgbClr val="E2E6E9"/>
                </a:solidFill>
                <a:latin typeface="adonis-web" pitchFamily="34" charset="0"/>
                <a:ea typeface="adonis-web" pitchFamily="34" charset="-122"/>
                <a:cs typeface="adonis-web" pitchFamily="34" charset="-120"/>
              </a:rPr>
              <a:t>Selection</a:t>
            </a:r>
            <a:endParaRPr lang="en-US" sz="2029" dirty="0"/>
          </a:p>
        </p:txBody>
      </p:sp>
      <p:sp>
        <p:nvSpPr>
          <p:cNvPr id="15" name="Text 7"/>
          <p:cNvSpPr/>
          <p:nvPr/>
        </p:nvSpPr>
        <p:spPr>
          <a:xfrm>
            <a:off x="2267188" y="6291263"/>
            <a:ext cx="6083260" cy="725329"/>
          </a:xfrm>
          <a:prstGeom prst="rect">
            <a:avLst/>
          </a:prstGeom>
          <a:noFill/>
          <a:ln/>
        </p:spPr>
        <p:txBody>
          <a:bodyPr wrap="square" rtlCol="0" anchor="t"/>
          <a:lstStyle/>
          <a:p>
            <a:pPr marL="0" indent="0" algn="l">
              <a:lnSpc>
                <a:spcPts val="2856"/>
              </a:lnSpc>
              <a:buNone/>
            </a:pPr>
            <a:r>
              <a:rPr lang="en-US" sz="1785" dirty="0">
                <a:solidFill>
                  <a:srgbClr val="E2E6E9"/>
                </a:solidFill>
                <a:latin typeface="adonis-web" pitchFamily="34" charset="0"/>
                <a:ea typeface="adonis-web" pitchFamily="34" charset="-122"/>
                <a:cs typeface="adonis-web" pitchFamily="34" charset="-120"/>
              </a:rPr>
              <a:t>Choose the model that performs best on the given dataset and best meets the specific requirements of the prediction task.</a:t>
            </a:r>
            <a:endParaRPr lang="en-US" sz="1785" dirty="0"/>
          </a:p>
        </p:txBody>
      </p:sp>
    </p:spTree>
  </p:cSld>
  <p:clrMapOvr>
    <a:masterClrMapping/>
  </p:clrMapOvr>
  <mc:AlternateContent xmlns:mc="http://schemas.openxmlformats.org/markup-compatibility/2006">
    <mc:Choice xmlns:p14="http://schemas.microsoft.com/office/powerpoint/2010/main" Requires="p14">
      <p:transition spd="slow" p14:dur="4400">
        <p14:honeycomb/>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30791"/>
          </a:xfrm>
          <a:prstGeom prst="rect">
            <a:avLst/>
          </a:prstGeom>
          <a:solidFill>
            <a:srgbClr val="09151A">
              <a:alpha val="75000"/>
            </a:srgbClr>
          </a:solidFill>
          <a:ln/>
        </p:spPr>
      </p:sp>
      <p:sp>
        <p:nvSpPr>
          <p:cNvPr id="4" name="Text 1"/>
          <p:cNvSpPr/>
          <p:nvPr/>
        </p:nvSpPr>
        <p:spPr>
          <a:xfrm>
            <a:off x="1597938" y="633174"/>
            <a:ext cx="5479613" cy="654010"/>
          </a:xfrm>
          <a:prstGeom prst="rect">
            <a:avLst/>
          </a:prstGeom>
          <a:noFill/>
          <a:ln/>
        </p:spPr>
        <p:txBody>
          <a:bodyPr wrap="none" rtlCol="0" anchor="t"/>
          <a:lstStyle/>
          <a:p>
            <a:pPr marL="0" indent="0">
              <a:lnSpc>
                <a:spcPts val="5151"/>
              </a:lnSpc>
              <a:buNone/>
            </a:pPr>
            <a:r>
              <a:rPr lang="en-US" sz="4121" dirty="0">
                <a:solidFill>
                  <a:srgbClr val="F5F0F0"/>
                </a:solidFill>
                <a:latin typeface="adonis-web" pitchFamily="34" charset="0"/>
                <a:ea typeface="adonis-web" pitchFamily="34" charset="-122"/>
                <a:cs typeface="adonis-web" pitchFamily="34" charset="-120"/>
              </a:rPr>
              <a:t>Choosing the Best Model</a:t>
            </a:r>
            <a:endParaRPr lang="en-US" sz="4121" dirty="0"/>
          </a:p>
        </p:txBody>
      </p:sp>
      <p:pic>
        <p:nvPicPr>
          <p:cNvPr id="5" name="Image 1" descr="preencoded.png"/>
          <p:cNvPicPr>
            <a:picLocks noChangeAspect="1"/>
          </p:cNvPicPr>
          <p:nvPr/>
        </p:nvPicPr>
        <p:blipFill>
          <a:blip r:embed="rId4"/>
          <a:stretch>
            <a:fillRect/>
          </a:stretch>
        </p:blipFill>
        <p:spPr>
          <a:xfrm>
            <a:off x="1597938" y="1891427"/>
            <a:ext cx="5556290" cy="3223260"/>
          </a:xfrm>
          <a:prstGeom prst="rect">
            <a:avLst/>
          </a:prstGeom>
        </p:spPr>
      </p:pic>
      <p:sp>
        <p:nvSpPr>
          <p:cNvPr id="6" name="Text 2"/>
          <p:cNvSpPr/>
          <p:nvPr/>
        </p:nvSpPr>
        <p:spPr>
          <a:xfrm>
            <a:off x="1597938" y="5373648"/>
            <a:ext cx="3139797" cy="392430"/>
          </a:xfrm>
          <a:prstGeom prst="rect">
            <a:avLst/>
          </a:prstGeom>
          <a:noFill/>
          <a:ln/>
        </p:spPr>
        <p:txBody>
          <a:bodyPr wrap="none" rtlCol="0" anchor="t"/>
          <a:lstStyle/>
          <a:p>
            <a:pPr marL="0" indent="0">
              <a:lnSpc>
                <a:spcPts val="3090"/>
              </a:lnSpc>
              <a:buNone/>
            </a:pPr>
            <a:endParaRPr lang="en-US" sz="2472" dirty="0"/>
          </a:p>
        </p:txBody>
      </p:sp>
      <p:sp>
        <p:nvSpPr>
          <p:cNvPr id="7" name="Text 3"/>
          <p:cNvSpPr/>
          <p:nvPr/>
        </p:nvSpPr>
        <p:spPr>
          <a:xfrm>
            <a:off x="1597938" y="5996226"/>
            <a:ext cx="5556290" cy="368379"/>
          </a:xfrm>
          <a:prstGeom prst="rect">
            <a:avLst/>
          </a:prstGeom>
          <a:noFill/>
          <a:ln/>
        </p:spPr>
        <p:txBody>
          <a:bodyPr wrap="none" rtlCol="0" anchor="t"/>
          <a:lstStyle/>
          <a:p>
            <a:pPr marL="0" indent="0">
              <a:lnSpc>
                <a:spcPts val="2901"/>
              </a:lnSpc>
              <a:buNone/>
            </a:pPr>
            <a:endParaRPr lang="en-US" sz="1813" dirty="0"/>
          </a:p>
        </p:txBody>
      </p:sp>
      <p:pic>
        <p:nvPicPr>
          <p:cNvPr id="8" name="Image 2" descr="preencoded.png"/>
          <p:cNvPicPr>
            <a:picLocks noChangeAspect="1"/>
          </p:cNvPicPr>
          <p:nvPr/>
        </p:nvPicPr>
        <p:blipFill>
          <a:blip r:embed="rId5"/>
          <a:stretch>
            <a:fillRect/>
          </a:stretch>
        </p:blipFill>
        <p:spPr>
          <a:xfrm>
            <a:off x="7723584" y="1891427"/>
            <a:ext cx="4000381" cy="4249103"/>
          </a:xfrm>
          <a:prstGeom prst="rect">
            <a:avLst/>
          </a:prstGeom>
        </p:spPr>
      </p:pic>
      <p:sp>
        <p:nvSpPr>
          <p:cNvPr id="9" name="Text 4"/>
          <p:cNvSpPr/>
          <p:nvPr/>
        </p:nvSpPr>
        <p:spPr>
          <a:xfrm>
            <a:off x="7723584" y="6399490"/>
            <a:ext cx="3139797" cy="392430"/>
          </a:xfrm>
          <a:prstGeom prst="rect">
            <a:avLst/>
          </a:prstGeom>
          <a:noFill/>
          <a:ln/>
        </p:spPr>
        <p:txBody>
          <a:bodyPr wrap="none" rtlCol="0" anchor="t"/>
          <a:lstStyle/>
          <a:p>
            <a:pPr marL="0" indent="0">
              <a:lnSpc>
                <a:spcPts val="3090"/>
              </a:lnSpc>
              <a:buNone/>
            </a:pPr>
            <a:endParaRPr lang="en-US" sz="2472" dirty="0"/>
          </a:p>
        </p:txBody>
      </p:sp>
      <p:sp>
        <p:nvSpPr>
          <p:cNvPr id="10" name="Text 5"/>
          <p:cNvSpPr/>
          <p:nvPr/>
        </p:nvSpPr>
        <p:spPr>
          <a:xfrm>
            <a:off x="7723584" y="7022068"/>
            <a:ext cx="5316260" cy="368379"/>
          </a:xfrm>
          <a:prstGeom prst="rect">
            <a:avLst/>
          </a:prstGeom>
          <a:noFill/>
          <a:ln/>
        </p:spPr>
        <p:txBody>
          <a:bodyPr wrap="none" rtlCol="0" anchor="t"/>
          <a:lstStyle/>
          <a:p>
            <a:pPr marL="0" indent="0">
              <a:lnSpc>
                <a:spcPts val="2901"/>
              </a:lnSpc>
              <a:buNone/>
            </a:pPr>
            <a:endParaRPr lang="en-US" sz="1813" dirty="0"/>
          </a:p>
        </p:txBody>
      </p:sp>
    </p:spTree>
  </p:cSld>
  <p:clrMapOvr>
    <a:masterClrMapping/>
  </p:clrMapOvr>
  <p:transition spd="slow">
    <p:comb/>
  </p:transition>
</p:sld>
</file>

<file path=ppt/slides/slide17.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sp>
      <p:sp>
        <p:nvSpPr>
          <p:cNvPr id="4" name="Text 1"/>
          <p:cNvSpPr/>
          <p:nvPr/>
        </p:nvSpPr>
        <p:spPr>
          <a:xfrm>
            <a:off x="1185029" y="1765578"/>
            <a:ext cx="3366611" cy="420886"/>
          </a:xfrm>
          <a:prstGeom prst="rect">
            <a:avLst/>
          </a:prstGeom>
          <a:noFill/>
          <a:ln/>
        </p:spPr>
        <p:txBody>
          <a:bodyPr wrap="none" rtlCol="0" anchor="t"/>
          <a:lstStyle/>
          <a:p>
            <a:pPr marL="0" indent="0">
              <a:lnSpc>
                <a:spcPts val="3314"/>
              </a:lnSpc>
              <a:buNone/>
            </a:pPr>
            <a:r>
              <a:rPr lang="en-US" sz="2651" dirty="0">
                <a:solidFill>
                  <a:srgbClr val="F5F0F0"/>
                </a:solidFill>
                <a:latin typeface="adonis-web" pitchFamily="34" charset="0"/>
                <a:ea typeface="adonis-web" pitchFamily="34" charset="-122"/>
                <a:cs typeface="adonis-web" pitchFamily="34" charset="-120"/>
              </a:rPr>
              <a:t>Conclusion :</a:t>
            </a:r>
            <a:endParaRPr lang="en-US" sz="2651" dirty="0"/>
          </a:p>
        </p:txBody>
      </p:sp>
      <p:pic>
        <p:nvPicPr>
          <p:cNvPr id="5" name="Image 1" descr="preencoded.png"/>
          <p:cNvPicPr>
            <a:picLocks noChangeAspect="1"/>
          </p:cNvPicPr>
          <p:nvPr/>
        </p:nvPicPr>
        <p:blipFill>
          <a:blip r:embed="rId4"/>
          <a:stretch>
            <a:fillRect/>
          </a:stretch>
        </p:blipFill>
        <p:spPr>
          <a:xfrm>
            <a:off x="1185029" y="3523417"/>
            <a:ext cx="5828943" cy="1881068"/>
          </a:xfrm>
          <a:prstGeom prst="rect">
            <a:avLst/>
          </a:prstGeom>
        </p:spPr>
      </p:pic>
      <p:sp>
        <p:nvSpPr>
          <p:cNvPr id="6" name="Text 2"/>
          <p:cNvSpPr/>
          <p:nvPr/>
        </p:nvSpPr>
        <p:spPr>
          <a:xfrm>
            <a:off x="7623810" y="2686288"/>
            <a:ext cx="5828943" cy="3555444"/>
          </a:xfrm>
          <a:prstGeom prst="rect">
            <a:avLst/>
          </a:prstGeom>
          <a:noFill/>
          <a:ln/>
        </p:spPr>
        <p:txBody>
          <a:bodyPr wrap="square" rtlCol="0" anchor="t"/>
          <a:lstStyle/>
          <a:p>
            <a:pPr marL="0" indent="0">
              <a:lnSpc>
                <a:spcPts val="3110"/>
              </a:lnSpc>
              <a:buNone/>
            </a:pPr>
            <a:r>
              <a:rPr lang="en-US" sz="1944" dirty="0">
                <a:solidFill>
                  <a:srgbClr val="E2E6E9"/>
                </a:solidFill>
                <a:latin typeface="adonis-web" pitchFamily="34" charset="0"/>
                <a:ea typeface="adonis-web" pitchFamily="34" charset="-122"/>
                <a:cs typeface="adonis-web" pitchFamily="34" charset="-120"/>
              </a:rPr>
              <a:t>We have meticulously analyzed the dataset, identifying key trends and patterns that influence the salaries of data professionals. Through rigorous development and evaluation of various machine learning models, we have selected the most accurate and reliable model for predicting salaries. This best-fit solution ensures precise salary predictions, providing valuable insights and benefits for both job seekers and employers in the data profession industry.</a:t>
            </a:r>
            <a:endParaRPr lang="en-US" sz="1944"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p15:prstTrans prst="curtains"/>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sp>
      <p:sp>
        <p:nvSpPr>
          <p:cNvPr id="4" name="Text 1"/>
          <p:cNvSpPr/>
          <p:nvPr/>
        </p:nvSpPr>
        <p:spPr>
          <a:xfrm>
            <a:off x="1185029" y="2591276"/>
            <a:ext cx="5611058" cy="701397"/>
          </a:xfrm>
          <a:prstGeom prst="rect">
            <a:avLst/>
          </a:prstGeom>
          <a:noFill/>
          <a:ln/>
        </p:spPr>
        <p:txBody>
          <a:bodyPr wrap="none" rtlCol="0" anchor="t"/>
          <a:lstStyle/>
          <a:p>
            <a:pPr marL="0" indent="0">
              <a:lnSpc>
                <a:spcPts val="5523"/>
              </a:lnSpc>
              <a:buNone/>
            </a:pPr>
            <a:r>
              <a:rPr lang="en-US" sz="4418" dirty="0">
                <a:solidFill>
                  <a:srgbClr val="F5F0F0"/>
                </a:solidFill>
                <a:latin typeface="adonis-web" pitchFamily="34" charset="0"/>
                <a:ea typeface="adonis-web" pitchFamily="34" charset="-122"/>
                <a:cs typeface="adonis-web" pitchFamily="34" charset="-120"/>
              </a:rPr>
              <a:t>Problem Statement:</a:t>
            </a:r>
            <a:endParaRPr lang="en-US" sz="4418" dirty="0"/>
          </a:p>
        </p:txBody>
      </p:sp>
      <p:sp>
        <p:nvSpPr>
          <p:cNvPr id="5" name="Text 2"/>
          <p:cNvSpPr/>
          <p:nvPr/>
        </p:nvSpPr>
        <p:spPr>
          <a:xfrm>
            <a:off x="1185029" y="3662958"/>
            <a:ext cx="12260223" cy="1975247"/>
          </a:xfrm>
          <a:prstGeom prst="rect">
            <a:avLst/>
          </a:prstGeom>
          <a:noFill/>
          <a:ln/>
        </p:spPr>
        <p:txBody>
          <a:bodyPr wrap="square" rtlCol="0" anchor="t"/>
          <a:lstStyle/>
          <a:p>
            <a:pPr marL="0" indent="0">
              <a:lnSpc>
                <a:spcPts val="3110"/>
              </a:lnSpc>
              <a:buNone/>
            </a:pPr>
            <a:r>
              <a:rPr lang="en-US" sz="1944" dirty="0">
                <a:solidFill>
                  <a:srgbClr val="E2E6E9"/>
                </a:solidFill>
                <a:latin typeface="adonis-web" pitchFamily="34" charset="0"/>
                <a:ea typeface="adonis-web" pitchFamily="34" charset="-122"/>
                <a:cs typeface="adonis-web" pitchFamily="34" charset="-120"/>
              </a:rPr>
              <a:t>The data profession landscape is plagued by salary uncertainty, with wages varying wildly based on experience, job role, and performance. This lack of transparency creates a power imbalance, leaving job seekers in the dark about their worth. Accurately predicting salaries is crucial for bridging this gap, enabling fair compensation and competitive offers. A reliable salary prediction model can bring clarity to the market, empowering data professionals to make informed career decisions.</a:t>
            </a:r>
            <a:endParaRPr lang="en-US" sz="1944" dirty="0"/>
          </a:p>
        </p:txBody>
      </p:sp>
    </p:spTree>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sp>
      <p:sp>
        <p:nvSpPr>
          <p:cNvPr id="4" name="Text 1"/>
          <p:cNvSpPr/>
          <p:nvPr/>
        </p:nvSpPr>
        <p:spPr>
          <a:xfrm>
            <a:off x="1825585" y="639604"/>
            <a:ext cx="5024795" cy="628055"/>
          </a:xfrm>
          <a:prstGeom prst="rect">
            <a:avLst/>
          </a:prstGeom>
          <a:noFill/>
          <a:ln/>
        </p:spPr>
        <p:txBody>
          <a:bodyPr wrap="none" rtlCol="0" anchor="t"/>
          <a:lstStyle/>
          <a:p>
            <a:pPr marL="0" indent="0">
              <a:lnSpc>
                <a:spcPts val="4946"/>
              </a:lnSpc>
              <a:buNone/>
            </a:pPr>
            <a:r>
              <a:rPr lang="en-US" sz="3957" dirty="0">
                <a:solidFill>
                  <a:srgbClr val="F5F0F0"/>
                </a:solidFill>
                <a:latin typeface="adonis-web" pitchFamily="34" charset="0"/>
                <a:ea typeface="adonis-web" pitchFamily="34" charset="-122"/>
                <a:cs typeface="adonis-web" pitchFamily="34" charset="-120"/>
              </a:rPr>
              <a:t>Dataset Description:</a:t>
            </a:r>
            <a:endParaRPr lang="en-US" sz="3957" dirty="0"/>
          </a:p>
        </p:txBody>
      </p:sp>
      <p:sp>
        <p:nvSpPr>
          <p:cNvPr id="5" name="Text 2"/>
          <p:cNvSpPr/>
          <p:nvPr/>
        </p:nvSpPr>
        <p:spPr>
          <a:xfrm>
            <a:off x="1825585" y="1709738"/>
            <a:ext cx="10979229" cy="353735"/>
          </a:xfrm>
          <a:prstGeom prst="rect">
            <a:avLst/>
          </a:prstGeom>
          <a:noFill/>
          <a:ln/>
        </p:spPr>
        <p:txBody>
          <a:bodyPr wrap="none" rtlCol="0" anchor="t"/>
          <a:lstStyle/>
          <a:p>
            <a:pPr marL="0" indent="0">
              <a:lnSpc>
                <a:spcPts val="2785"/>
              </a:lnSpc>
              <a:buNone/>
            </a:pPr>
            <a:r>
              <a:rPr lang="en-US" sz="1741" dirty="0">
                <a:solidFill>
                  <a:srgbClr val="E2E6E9"/>
                </a:solidFill>
                <a:latin typeface="adonis-web" pitchFamily="34" charset="0"/>
                <a:ea typeface="adonis-web" pitchFamily="34" charset="-122"/>
                <a:cs typeface="adonis-web" pitchFamily="34" charset="-120"/>
              </a:rPr>
              <a:t>The dataset contains the following columns: </a:t>
            </a:r>
            <a:endParaRPr lang="en-US" sz="1741" dirty="0"/>
          </a:p>
        </p:txBody>
      </p:sp>
      <p:sp>
        <p:nvSpPr>
          <p:cNvPr id="6" name="Shape 3"/>
          <p:cNvSpPr/>
          <p:nvPr/>
        </p:nvSpPr>
        <p:spPr>
          <a:xfrm>
            <a:off x="1825585" y="2378512"/>
            <a:ext cx="220980" cy="220980"/>
          </a:xfrm>
          <a:prstGeom prst="roundRect">
            <a:avLst>
              <a:gd name="adj" fmla="val 45023"/>
            </a:avLst>
          </a:prstGeom>
          <a:noFill/>
          <a:ln w="22860">
            <a:solidFill>
              <a:srgbClr val="609DFF"/>
            </a:solidFill>
            <a:prstDash val="solid"/>
          </a:ln>
        </p:spPr>
      </p:sp>
      <p:sp>
        <p:nvSpPr>
          <p:cNvPr id="7" name="Text 4"/>
          <p:cNvSpPr/>
          <p:nvPr/>
        </p:nvSpPr>
        <p:spPr>
          <a:xfrm>
            <a:off x="2179320" y="2312194"/>
            <a:ext cx="10625495" cy="368975"/>
          </a:xfrm>
          <a:prstGeom prst="rect">
            <a:avLst/>
          </a:prstGeom>
          <a:noFill/>
          <a:ln/>
        </p:spPr>
        <p:txBody>
          <a:bodyPr wrap="none" rtlCol="0" anchor="t"/>
          <a:lstStyle/>
          <a:p>
            <a:pPr marL="0" indent="0" algn="l">
              <a:lnSpc>
                <a:spcPts val="2785"/>
              </a:lnSpc>
              <a:buNone/>
            </a:pPr>
            <a:r>
              <a:rPr lang="en-US" sz="1741" dirty="0">
                <a:solidFill>
                  <a:srgbClr val="E2E6E9"/>
                </a:solidFill>
                <a:latin typeface="adonis-web" pitchFamily="34" charset="0"/>
                <a:ea typeface="adonis-web" pitchFamily="34" charset="-122"/>
                <a:cs typeface="adonis-web" pitchFamily="34" charset="-120"/>
              </a:rPr>
              <a:t> </a:t>
            </a:r>
            <a:r>
              <a:rPr lang="en-US" sz="1741" dirty="0">
                <a:solidFill>
                  <a:srgbClr val="E2E6E9"/>
                </a:solidFill>
                <a:highlight>
                  <a:srgbClr val="001D4D"/>
                </a:highlight>
                <a:latin typeface="Consolas" pitchFamily="34" charset="0"/>
                <a:ea typeface="Consolas" pitchFamily="34" charset="-122"/>
                <a:cs typeface="Consolas" pitchFamily="34" charset="-120"/>
              </a:rPr>
              <a:t>FIRST &amp; Last NAME</a:t>
            </a:r>
            <a:r>
              <a:rPr lang="en-US" sz="1741" dirty="0">
                <a:solidFill>
                  <a:srgbClr val="E2E6E9"/>
                </a:solidFill>
                <a:latin typeface="adonis-web" pitchFamily="34" charset="0"/>
                <a:ea typeface="adonis-web" pitchFamily="34" charset="-122"/>
                <a:cs typeface="adonis-web" pitchFamily="34" charset="-120"/>
              </a:rPr>
              <a:t>: Name of the Employee </a:t>
            </a:r>
            <a:endParaRPr lang="en-US" sz="1741" dirty="0"/>
          </a:p>
        </p:txBody>
      </p:sp>
      <p:sp>
        <p:nvSpPr>
          <p:cNvPr id="8" name="Shape 5"/>
          <p:cNvSpPr/>
          <p:nvPr/>
        </p:nvSpPr>
        <p:spPr>
          <a:xfrm>
            <a:off x="1825585" y="2824758"/>
            <a:ext cx="220980" cy="220980"/>
          </a:xfrm>
          <a:prstGeom prst="roundRect">
            <a:avLst>
              <a:gd name="adj" fmla="val 45023"/>
            </a:avLst>
          </a:prstGeom>
          <a:noFill/>
          <a:ln w="22860">
            <a:solidFill>
              <a:srgbClr val="609DFF"/>
            </a:solidFill>
            <a:prstDash val="solid"/>
          </a:ln>
        </p:spPr>
      </p:sp>
      <p:sp>
        <p:nvSpPr>
          <p:cNvPr id="9" name="Text 6"/>
          <p:cNvSpPr/>
          <p:nvPr/>
        </p:nvSpPr>
        <p:spPr>
          <a:xfrm>
            <a:off x="2179320" y="2758440"/>
            <a:ext cx="10625495" cy="368975"/>
          </a:xfrm>
          <a:prstGeom prst="rect">
            <a:avLst/>
          </a:prstGeom>
          <a:noFill/>
          <a:ln/>
        </p:spPr>
        <p:txBody>
          <a:bodyPr wrap="none" rtlCol="0" anchor="t"/>
          <a:lstStyle/>
          <a:p>
            <a:pPr marL="0" indent="0" algn="l">
              <a:lnSpc>
                <a:spcPts val="2785"/>
              </a:lnSpc>
              <a:buNone/>
            </a:pPr>
            <a:r>
              <a:rPr lang="en-US" sz="1741" dirty="0">
                <a:solidFill>
                  <a:srgbClr val="E2E6E9"/>
                </a:solidFill>
                <a:highlight>
                  <a:srgbClr val="001D4D"/>
                </a:highlight>
                <a:latin typeface="Consolas" pitchFamily="34" charset="0"/>
                <a:ea typeface="Consolas" pitchFamily="34" charset="-122"/>
                <a:cs typeface="Consolas" pitchFamily="34" charset="-120"/>
              </a:rPr>
              <a:t>SEX</a:t>
            </a:r>
            <a:r>
              <a:rPr lang="en-US" sz="1741" dirty="0">
                <a:solidFill>
                  <a:srgbClr val="E2E6E9"/>
                </a:solidFill>
                <a:latin typeface="adonis-web" pitchFamily="34" charset="0"/>
                <a:ea typeface="adonis-web" pitchFamily="34" charset="-122"/>
                <a:cs typeface="adonis-web" pitchFamily="34" charset="-120"/>
              </a:rPr>
              <a:t>: Gender</a:t>
            </a:r>
            <a:endParaRPr lang="en-US" sz="1741" dirty="0"/>
          </a:p>
        </p:txBody>
      </p:sp>
      <p:sp>
        <p:nvSpPr>
          <p:cNvPr id="10" name="Shape 7"/>
          <p:cNvSpPr/>
          <p:nvPr/>
        </p:nvSpPr>
        <p:spPr>
          <a:xfrm>
            <a:off x="1825585" y="3271004"/>
            <a:ext cx="220980" cy="220980"/>
          </a:xfrm>
          <a:prstGeom prst="roundRect">
            <a:avLst>
              <a:gd name="adj" fmla="val 45023"/>
            </a:avLst>
          </a:prstGeom>
          <a:noFill/>
          <a:ln w="22860">
            <a:solidFill>
              <a:srgbClr val="609DFF"/>
            </a:solidFill>
            <a:prstDash val="solid"/>
          </a:ln>
        </p:spPr>
      </p:sp>
      <p:sp>
        <p:nvSpPr>
          <p:cNvPr id="11" name="Text 8"/>
          <p:cNvSpPr/>
          <p:nvPr/>
        </p:nvSpPr>
        <p:spPr>
          <a:xfrm>
            <a:off x="2179320" y="3204686"/>
            <a:ext cx="10625495" cy="368975"/>
          </a:xfrm>
          <a:prstGeom prst="rect">
            <a:avLst/>
          </a:prstGeom>
          <a:noFill/>
          <a:ln/>
        </p:spPr>
        <p:txBody>
          <a:bodyPr wrap="none" rtlCol="0" anchor="t"/>
          <a:lstStyle/>
          <a:p>
            <a:pPr marL="0" indent="0" algn="l">
              <a:lnSpc>
                <a:spcPts val="2785"/>
              </a:lnSpc>
              <a:buNone/>
            </a:pPr>
            <a:r>
              <a:rPr lang="en-US" sz="1741" dirty="0">
                <a:solidFill>
                  <a:srgbClr val="E2E6E9"/>
                </a:solidFill>
                <a:latin typeface="adonis-web" pitchFamily="34" charset="0"/>
                <a:ea typeface="adonis-web" pitchFamily="34" charset="-122"/>
                <a:cs typeface="adonis-web" pitchFamily="34" charset="-120"/>
              </a:rPr>
              <a:t> </a:t>
            </a:r>
            <a:r>
              <a:rPr lang="en-US" sz="1741" dirty="0">
                <a:solidFill>
                  <a:srgbClr val="E2E6E9"/>
                </a:solidFill>
                <a:highlight>
                  <a:srgbClr val="001D4D"/>
                </a:highlight>
                <a:latin typeface="Consolas" pitchFamily="34" charset="0"/>
                <a:ea typeface="Consolas" pitchFamily="34" charset="-122"/>
                <a:cs typeface="Consolas" pitchFamily="34" charset="-120"/>
              </a:rPr>
              <a:t>DOJ</a:t>
            </a:r>
            <a:r>
              <a:rPr lang="en-US" sz="1741" dirty="0">
                <a:solidFill>
                  <a:srgbClr val="E2E6E9"/>
                </a:solidFill>
                <a:latin typeface="adonis-web" pitchFamily="34" charset="0"/>
                <a:ea typeface="adonis-web" pitchFamily="34" charset="-122"/>
                <a:cs typeface="adonis-web" pitchFamily="34" charset="-120"/>
              </a:rPr>
              <a:t>: Date of joining the company </a:t>
            </a:r>
            <a:endParaRPr lang="en-US" sz="1741" dirty="0"/>
          </a:p>
        </p:txBody>
      </p:sp>
      <p:sp>
        <p:nvSpPr>
          <p:cNvPr id="12" name="Shape 9"/>
          <p:cNvSpPr/>
          <p:nvPr/>
        </p:nvSpPr>
        <p:spPr>
          <a:xfrm>
            <a:off x="1825585" y="3717250"/>
            <a:ext cx="220980" cy="220980"/>
          </a:xfrm>
          <a:prstGeom prst="roundRect">
            <a:avLst>
              <a:gd name="adj" fmla="val 45023"/>
            </a:avLst>
          </a:prstGeom>
          <a:noFill/>
          <a:ln w="22860">
            <a:solidFill>
              <a:srgbClr val="609DFF"/>
            </a:solidFill>
            <a:prstDash val="solid"/>
          </a:ln>
        </p:spPr>
      </p:sp>
      <p:sp>
        <p:nvSpPr>
          <p:cNvPr id="13" name="Text 10"/>
          <p:cNvSpPr/>
          <p:nvPr/>
        </p:nvSpPr>
        <p:spPr>
          <a:xfrm>
            <a:off x="2179320" y="3650933"/>
            <a:ext cx="10625495" cy="368975"/>
          </a:xfrm>
          <a:prstGeom prst="rect">
            <a:avLst/>
          </a:prstGeom>
          <a:noFill/>
          <a:ln/>
        </p:spPr>
        <p:txBody>
          <a:bodyPr wrap="none" rtlCol="0" anchor="t"/>
          <a:lstStyle/>
          <a:p>
            <a:pPr marL="0" indent="0" algn="l">
              <a:lnSpc>
                <a:spcPts val="2785"/>
              </a:lnSpc>
              <a:buNone/>
            </a:pPr>
            <a:r>
              <a:rPr lang="en-US" sz="1741" dirty="0">
                <a:solidFill>
                  <a:srgbClr val="E2E6E9"/>
                </a:solidFill>
                <a:highlight>
                  <a:srgbClr val="001D4D"/>
                </a:highlight>
                <a:latin typeface="Consolas" pitchFamily="34" charset="0"/>
                <a:ea typeface="Consolas" pitchFamily="34" charset="-122"/>
                <a:cs typeface="Consolas" pitchFamily="34" charset="-120"/>
              </a:rPr>
              <a:t>CURRENT DATE</a:t>
            </a:r>
            <a:r>
              <a:rPr lang="en-US" sz="1741" dirty="0">
                <a:solidFill>
                  <a:srgbClr val="E2E6E9"/>
                </a:solidFill>
                <a:latin typeface="adonis-web" pitchFamily="34" charset="0"/>
                <a:ea typeface="adonis-web" pitchFamily="34" charset="-122"/>
                <a:cs typeface="adonis-web" pitchFamily="34" charset="-120"/>
              </a:rPr>
              <a:t>: Current date of data </a:t>
            </a:r>
            <a:endParaRPr lang="en-US" sz="1741" dirty="0"/>
          </a:p>
        </p:txBody>
      </p:sp>
      <p:sp>
        <p:nvSpPr>
          <p:cNvPr id="14" name="Shape 11"/>
          <p:cNvSpPr/>
          <p:nvPr/>
        </p:nvSpPr>
        <p:spPr>
          <a:xfrm>
            <a:off x="1825585" y="4163497"/>
            <a:ext cx="220980" cy="220980"/>
          </a:xfrm>
          <a:prstGeom prst="roundRect">
            <a:avLst>
              <a:gd name="adj" fmla="val 45023"/>
            </a:avLst>
          </a:prstGeom>
          <a:noFill/>
          <a:ln w="22860">
            <a:solidFill>
              <a:srgbClr val="609DFF"/>
            </a:solidFill>
            <a:prstDash val="solid"/>
          </a:ln>
        </p:spPr>
      </p:sp>
      <p:sp>
        <p:nvSpPr>
          <p:cNvPr id="15" name="Text 12"/>
          <p:cNvSpPr/>
          <p:nvPr/>
        </p:nvSpPr>
        <p:spPr>
          <a:xfrm>
            <a:off x="2179320" y="4097179"/>
            <a:ext cx="10625495" cy="368975"/>
          </a:xfrm>
          <a:prstGeom prst="rect">
            <a:avLst/>
          </a:prstGeom>
          <a:noFill/>
          <a:ln/>
        </p:spPr>
        <p:txBody>
          <a:bodyPr wrap="none" rtlCol="0" anchor="t"/>
          <a:lstStyle/>
          <a:p>
            <a:pPr marL="0" indent="0" algn="l">
              <a:lnSpc>
                <a:spcPts val="2785"/>
              </a:lnSpc>
              <a:buNone/>
            </a:pPr>
            <a:r>
              <a:rPr lang="en-US" sz="1741" dirty="0">
                <a:solidFill>
                  <a:srgbClr val="E2E6E9"/>
                </a:solidFill>
                <a:latin typeface="adonis-web" pitchFamily="34" charset="0"/>
                <a:ea typeface="adonis-web" pitchFamily="34" charset="-122"/>
                <a:cs typeface="adonis-web" pitchFamily="34" charset="-120"/>
              </a:rPr>
              <a:t> </a:t>
            </a:r>
            <a:r>
              <a:rPr lang="en-US" sz="1741" dirty="0">
                <a:solidFill>
                  <a:srgbClr val="E2E6E9"/>
                </a:solidFill>
                <a:highlight>
                  <a:srgbClr val="001D4D"/>
                </a:highlight>
                <a:latin typeface="Consolas" pitchFamily="34" charset="0"/>
                <a:ea typeface="Consolas" pitchFamily="34" charset="-122"/>
                <a:cs typeface="Consolas" pitchFamily="34" charset="-120"/>
              </a:rPr>
              <a:t>DESIGNATION</a:t>
            </a:r>
            <a:r>
              <a:rPr lang="en-US" sz="1741" dirty="0">
                <a:solidFill>
                  <a:srgbClr val="E2E6E9"/>
                </a:solidFill>
                <a:latin typeface="adonis-web" pitchFamily="34" charset="0"/>
                <a:ea typeface="adonis-web" pitchFamily="34" charset="-122"/>
                <a:cs typeface="adonis-web" pitchFamily="34" charset="-120"/>
              </a:rPr>
              <a:t>: Job role/designation </a:t>
            </a:r>
            <a:endParaRPr lang="en-US" sz="1741" dirty="0"/>
          </a:p>
        </p:txBody>
      </p:sp>
      <p:sp>
        <p:nvSpPr>
          <p:cNvPr id="16" name="Shape 13"/>
          <p:cNvSpPr/>
          <p:nvPr/>
        </p:nvSpPr>
        <p:spPr>
          <a:xfrm>
            <a:off x="1825585" y="4609743"/>
            <a:ext cx="220980" cy="220980"/>
          </a:xfrm>
          <a:prstGeom prst="roundRect">
            <a:avLst>
              <a:gd name="adj" fmla="val 45023"/>
            </a:avLst>
          </a:prstGeom>
          <a:noFill/>
          <a:ln w="22860">
            <a:solidFill>
              <a:srgbClr val="609DFF"/>
            </a:solidFill>
            <a:prstDash val="solid"/>
          </a:ln>
        </p:spPr>
      </p:sp>
      <p:sp>
        <p:nvSpPr>
          <p:cNvPr id="17" name="Text 14"/>
          <p:cNvSpPr/>
          <p:nvPr/>
        </p:nvSpPr>
        <p:spPr>
          <a:xfrm>
            <a:off x="2179320" y="4543425"/>
            <a:ext cx="10625495" cy="368975"/>
          </a:xfrm>
          <a:prstGeom prst="rect">
            <a:avLst/>
          </a:prstGeom>
          <a:noFill/>
          <a:ln/>
        </p:spPr>
        <p:txBody>
          <a:bodyPr wrap="none" rtlCol="0" anchor="t"/>
          <a:lstStyle/>
          <a:p>
            <a:pPr marL="0" indent="0" algn="l">
              <a:lnSpc>
                <a:spcPts val="2785"/>
              </a:lnSpc>
              <a:buNone/>
            </a:pPr>
            <a:r>
              <a:rPr lang="en-US" sz="1741" dirty="0">
                <a:solidFill>
                  <a:srgbClr val="E2E6E9"/>
                </a:solidFill>
                <a:latin typeface="adonis-web" pitchFamily="34" charset="0"/>
                <a:ea typeface="adonis-web" pitchFamily="34" charset="-122"/>
                <a:cs typeface="adonis-web" pitchFamily="34" charset="-120"/>
              </a:rPr>
              <a:t> </a:t>
            </a:r>
            <a:r>
              <a:rPr lang="en-US" sz="1741" dirty="0">
                <a:solidFill>
                  <a:srgbClr val="E2E6E9"/>
                </a:solidFill>
                <a:highlight>
                  <a:srgbClr val="001D4D"/>
                </a:highlight>
                <a:latin typeface="Consolas" pitchFamily="34" charset="0"/>
                <a:ea typeface="Consolas" pitchFamily="34" charset="-122"/>
                <a:cs typeface="Consolas" pitchFamily="34" charset="-120"/>
              </a:rPr>
              <a:t>AGE</a:t>
            </a:r>
            <a:r>
              <a:rPr lang="en-US" sz="1741" dirty="0">
                <a:solidFill>
                  <a:srgbClr val="E2E6E9"/>
                </a:solidFill>
                <a:latin typeface="adonis-web" pitchFamily="34" charset="0"/>
                <a:ea typeface="adonis-web" pitchFamily="34" charset="-122"/>
                <a:cs typeface="adonis-web" pitchFamily="34" charset="-120"/>
              </a:rPr>
              <a:t>: Age</a:t>
            </a:r>
            <a:endParaRPr lang="en-US" sz="1741" dirty="0"/>
          </a:p>
        </p:txBody>
      </p:sp>
      <p:sp>
        <p:nvSpPr>
          <p:cNvPr id="18" name="Shape 15"/>
          <p:cNvSpPr/>
          <p:nvPr/>
        </p:nvSpPr>
        <p:spPr>
          <a:xfrm>
            <a:off x="1825585" y="5055989"/>
            <a:ext cx="220980" cy="220980"/>
          </a:xfrm>
          <a:prstGeom prst="roundRect">
            <a:avLst>
              <a:gd name="adj" fmla="val 45023"/>
            </a:avLst>
          </a:prstGeom>
          <a:noFill/>
          <a:ln w="22860">
            <a:solidFill>
              <a:srgbClr val="609DFF"/>
            </a:solidFill>
            <a:prstDash val="solid"/>
          </a:ln>
        </p:spPr>
      </p:sp>
      <p:sp>
        <p:nvSpPr>
          <p:cNvPr id="19" name="Text 16"/>
          <p:cNvSpPr/>
          <p:nvPr/>
        </p:nvSpPr>
        <p:spPr>
          <a:xfrm>
            <a:off x="2179320" y="4989671"/>
            <a:ext cx="10625495" cy="368975"/>
          </a:xfrm>
          <a:prstGeom prst="rect">
            <a:avLst/>
          </a:prstGeom>
          <a:noFill/>
          <a:ln/>
        </p:spPr>
        <p:txBody>
          <a:bodyPr wrap="none" rtlCol="0" anchor="t"/>
          <a:lstStyle/>
          <a:p>
            <a:pPr marL="0" indent="0" algn="l">
              <a:lnSpc>
                <a:spcPts val="2785"/>
              </a:lnSpc>
              <a:buNone/>
            </a:pPr>
            <a:r>
              <a:rPr lang="en-US" sz="1741" dirty="0">
                <a:solidFill>
                  <a:srgbClr val="E2E6E9"/>
                </a:solidFill>
                <a:latin typeface="adonis-web" pitchFamily="34" charset="0"/>
                <a:ea typeface="adonis-web" pitchFamily="34" charset="-122"/>
                <a:cs typeface="adonis-web" pitchFamily="34" charset="-120"/>
              </a:rPr>
              <a:t> </a:t>
            </a:r>
            <a:r>
              <a:rPr lang="en-US" sz="1741" dirty="0">
                <a:solidFill>
                  <a:srgbClr val="E2E6E9"/>
                </a:solidFill>
                <a:highlight>
                  <a:srgbClr val="001D4D"/>
                </a:highlight>
                <a:latin typeface="Consolas" pitchFamily="34" charset="0"/>
                <a:ea typeface="Consolas" pitchFamily="34" charset="-122"/>
                <a:cs typeface="Consolas" pitchFamily="34" charset="-120"/>
              </a:rPr>
              <a:t>SALARY</a:t>
            </a:r>
            <a:r>
              <a:rPr lang="en-US" sz="1741" dirty="0">
                <a:solidFill>
                  <a:srgbClr val="E2E6E9"/>
                </a:solidFill>
                <a:latin typeface="adonis-web" pitchFamily="34" charset="0"/>
                <a:ea typeface="adonis-web" pitchFamily="34" charset="-122"/>
                <a:cs typeface="adonis-web" pitchFamily="34" charset="-120"/>
              </a:rPr>
              <a:t>: Target variable, the salary of the data professional </a:t>
            </a:r>
            <a:endParaRPr lang="en-US" sz="1741" dirty="0"/>
          </a:p>
        </p:txBody>
      </p:sp>
      <p:sp>
        <p:nvSpPr>
          <p:cNvPr id="20" name="Shape 17"/>
          <p:cNvSpPr/>
          <p:nvPr/>
        </p:nvSpPr>
        <p:spPr>
          <a:xfrm>
            <a:off x="1825585" y="5502235"/>
            <a:ext cx="220980" cy="220980"/>
          </a:xfrm>
          <a:prstGeom prst="roundRect">
            <a:avLst>
              <a:gd name="adj" fmla="val 45023"/>
            </a:avLst>
          </a:prstGeom>
          <a:noFill/>
          <a:ln w="22860">
            <a:solidFill>
              <a:srgbClr val="609DFF"/>
            </a:solidFill>
            <a:prstDash val="solid"/>
          </a:ln>
        </p:spPr>
      </p:sp>
      <p:sp>
        <p:nvSpPr>
          <p:cNvPr id="21" name="Text 18"/>
          <p:cNvSpPr/>
          <p:nvPr/>
        </p:nvSpPr>
        <p:spPr>
          <a:xfrm>
            <a:off x="2179320" y="5435918"/>
            <a:ext cx="10625495" cy="368975"/>
          </a:xfrm>
          <a:prstGeom prst="rect">
            <a:avLst/>
          </a:prstGeom>
          <a:noFill/>
          <a:ln/>
        </p:spPr>
        <p:txBody>
          <a:bodyPr wrap="none" rtlCol="0" anchor="t"/>
          <a:lstStyle/>
          <a:p>
            <a:pPr marL="0" indent="0" algn="l">
              <a:lnSpc>
                <a:spcPts val="2785"/>
              </a:lnSpc>
              <a:buNone/>
            </a:pPr>
            <a:r>
              <a:rPr lang="en-US" sz="1741" dirty="0">
                <a:solidFill>
                  <a:srgbClr val="E2E6E9"/>
                </a:solidFill>
                <a:latin typeface="adonis-web" pitchFamily="34" charset="0"/>
                <a:ea typeface="adonis-web" pitchFamily="34" charset="-122"/>
                <a:cs typeface="adonis-web" pitchFamily="34" charset="-120"/>
              </a:rPr>
              <a:t> </a:t>
            </a:r>
            <a:r>
              <a:rPr lang="en-US" sz="1741" dirty="0">
                <a:solidFill>
                  <a:srgbClr val="E2E6E9"/>
                </a:solidFill>
                <a:highlight>
                  <a:srgbClr val="001D4D"/>
                </a:highlight>
                <a:latin typeface="Consolas" pitchFamily="34" charset="0"/>
                <a:ea typeface="Consolas" pitchFamily="34" charset="-122"/>
                <a:cs typeface="Consolas" pitchFamily="34" charset="-120"/>
              </a:rPr>
              <a:t>UNIT</a:t>
            </a:r>
            <a:r>
              <a:rPr lang="en-US" sz="1741" dirty="0">
                <a:solidFill>
                  <a:srgbClr val="E2E6E9"/>
                </a:solidFill>
                <a:latin typeface="adonis-web" pitchFamily="34" charset="0"/>
                <a:ea typeface="adonis-web" pitchFamily="34" charset="-122"/>
                <a:cs typeface="adonis-web" pitchFamily="34" charset="-120"/>
              </a:rPr>
              <a:t>: Business unit or department </a:t>
            </a:r>
            <a:endParaRPr lang="en-US" sz="1741" dirty="0"/>
          </a:p>
        </p:txBody>
      </p:sp>
      <p:sp>
        <p:nvSpPr>
          <p:cNvPr id="22" name="Shape 19"/>
          <p:cNvSpPr/>
          <p:nvPr/>
        </p:nvSpPr>
        <p:spPr>
          <a:xfrm>
            <a:off x="1825585" y="5948482"/>
            <a:ext cx="220980" cy="220980"/>
          </a:xfrm>
          <a:prstGeom prst="roundRect">
            <a:avLst>
              <a:gd name="adj" fmla="val 45023"/>
            </a:avLst>
          </a:prstGeom>
          <a:noFill/>
          <a:ln w="22860">
            <a:solidFill>
              <a:srgbClr val="609DFF"/>
            </a:solidFill>
            <a:prstDash val="solid"/>
          </a:ln>
        </p:spPr>
      </p:sp>
      <p:sp>
        <p:nvSpPr>
          <p:cNvPr id="23" name="Text 20"/>
          <p:cNvSpPr/>
          <p:nvPr/>
        </p:nvSpPr>
        <p:spPr>
          <a:xfrm>
            <a:off x="2179320" y="5882164"/>
            <a:ext cx="10625495" cy="368975"/>
          </a:xfrm>
          <a:prstGeom prst="rect">
            <a:avLst/>
          </a:prstGeom>
          <a:noFill/>
          <a:ln/>
        </p:spPr>
        <p:txBody>
          <a:bodyPr wrap="none" rtlCol="0" anchor="t"/>
          <a:lstStyle/>
          <a:p>
            <a:pPr marL="0" indent="0" algn="l">
              <a:lnSpc>
                <a:spcPts val="2785"/>
              </a:lnSpc>
              <a:buNone/>
            </a:pPr>
            <a:r>
              <a:rPr lang="en-US" sz="1741" dirty="0">
                <a:solidFill>
                  <a:srgbClr val="E2E6E9"/>
                </a:solidFill>
                <a:latin typeface="adonis-web" pitchFamily="34" charset="0"/>
                <a:ea typeface="adonis-web" pitchFamily="34" charset="-122"/>
                <a:cs typeface="adonis-web" pitchFamily="34" charset="-120"/>
              </a:rPr>
              <a:t> </a:t>
            </a:r>
            <a:r>
              <a:rPr lang="en-US" sz="1741" dirty="0">
                <a:solidFill>
                  <a:srgbClr val="E2E6E9"/>
                </a:solidFill>
                <a:highlight>
                  <a:srgbClr val="001D4D"/>
                </a:highlight>
                <a:latin typeface="Consolas" pitchFamily="34" charset="0"/>
                <a:ea typeface="Consolas" pitchFamily="34" charset="-122"/>
                <a:cs typeface="Consolas" pitchFamily="34" charset="-120"/>
              </a:rPr>
              <a:t>LEAVES USED</a:t>
            </a:r>
            <a:r>
              <a:rPr lang="en-US" sz="1741" dirty="0">
                <a:solidFill>
                  <a:srgbClr val="E2E6E9"/>
                </a:solidFill>
                <a:latin typeface="adonis-web" pitchFamily="34" charset="0"/>
                <a:ea typeface="adonis-web" pitchFamily="34" charset="-122"/>
                <a:cs typeface="adonis-web" pitchFamily="34" charset="-120"/>
              </a:rPr>
              <a:t>: Number of leaves used</a:t>
            </a:r>
            <a:endParaRPr lang="en-US" sz="1741" dirty="0"/>
          </a:p>
        </p:txBody>
      </p:sp>
      <p:sp>
        <p:nvSpPr>
          <p:cNvPr id="24" name="Shape 21"/>
          <p:cNvSpPr/>
          <p:nvPr/>
        </p:nvSpPr>
        <p:spPr>
          <a:xfrm>
            <a:off x="1825585" y="6394728"/>
            <a:ext cx="220980" cy="220980"/>
          </a:xfrm>
          <a:prstGeom prst="roundRect">
            <a:avLst>
              <a:gd name="adj" fmla="val 45023"/>
            </a:avLst>
          </a:prstGeom>
          <a:noFill/>
          <a:ln w="22860">
            <a:solidFill>
              <a:srgbClr val="609DFF"/>
            </a:solidFill>
            <a:prstDash val="solid"/>
          </a:ln>
        </p:spPr>
      </p:sp>
      <p:sp>
        <p:nvSpPr>
          <p:cNvPr id="25" name="Text 22"/>
          <p:cNvSpPr/>
          <p:nvPr/>
        </p:nvSpPr>
        <p:spPr>
          <a:xfrm>
            <a:off x="2179320" y="6328410"/>
            <a:ext cx="10625495" cy="368975"/>
          </a:xfrm>
          <a:prstGeom prst="rect">
            <a:avLst/>
          </a:prstGeom>
          <a:noFill/>
          <a:ln/>
        </p:spPr>
        <p:txBody>
          <a:bodyPr wrap="none" rtlCol="0" anchor="t"/>
          <a:lstStyle/>
          <a:p>
            <a:pPr marL="0" indent="0" algn="l">
              <a:lnSpc>
                <a:spcPts val="2785"/>
              </a:lnSpc>
              <a:buNone/>
            </a:pPr>
            <a:r>
              <a:rPr lang="en-US" sz="1741" dirty="0">
                <a:solidFill>
                  <a:srgbClr val="E2E6E9"/>
                </a:solidFill>
                <a:latin typeface="adonis-web" pitchFamily="34" charset="0"/>
                <a:ea typeface="adonis-web" pitchFamily="34" charset="-122"/>
                <a:cs typeface="adonis-web" pitchFamily="34" charset="-120"/>
              </a:rPr>
              <a:t> </a:t>
            </a:r>
            <a:r>
              <a:rPr lang="en-US" sz="1741" dirty="0">
                <a:solidFill>
                  <a:srgbClr val="E2E6E9"/>
                </a:solidFill>
                <a:highlight>
                  <a:srgbClr val="001D4D"/>
                </a:highlight>
                <a:latin typeface="Consolas" pitchFamily="34" charset="0"/>
                <a:ea typeface="Consolas" pitchFamily="34" charset="-122"/>
                <a:cs typeface="Consolas" pitchFamily="34" charset="-120"/>
              </a:rPr>
              <a:t>LEAVES REMAINING</a:t>
            </a:r>
            <a:r>
              <a:rPr lang="en-US" sz="1741" dirty="0">
                <a:solidFill>
                  <a:srgbClr val="E2E6E9"/>
                </a:solidFill>
                <a:latin typeface="adonis-web" pitchFamily="34" charset="0"/>
                <a:ea typeface="adonis-web" pitchFamily="34" charset="-122"/>
                <a:cs typeface="adonis-web" pitchFamily="34" charset="-120"/>
              </a:rPr>
              <a:t>: Number of leaves remaining </a:t>
            </a:r>
            <a:endParaRPr lang="en-US" sz="1741" dirty="0"/>
          </a:p>
        </p:txBody>
      </p:sp>
      <p:sp>
        <p:nvSpPr>
          <p:cNvPr id="26" name="Shape 23"/>
          <p:cNvSpPr/>
          <p:nvPr/>
        </p:nvSpPr>
        <p:spPr>
          <a:xfrm>
            <a:off x="1825585" y="6840974"/>
            <a:ext cx="220980" cy="220980"/>
          </a:xfrm>
          <a:prstGeom prst="roundRect">
            <a:avLst>
              <a:gd name="adj" fmla="val 45023"/>
            </a:avLst>
          </a:prstGeom>
          <a:noFill/>
          <a:ln w="22860">
            <a:solidFill>
              <a:srgbClr val="609DFF"/>
            </a:solidFill>
            <a:prstDash val="solid"/>
          </a:ln>
        </p:spPr>
      </p:sp>
      <p:sp>
        <p:nvSpPr>
          <p:cNvPr id="27" name="Text 24"/>
          <p:cNvSpPr/>
          <p:nvPr/>
        </p:nvSpPr>
        <p:spPr>
          <a:xfrm>
            <a:off x="2179320" y="6774656"/>
            <a:ext cx="10625495" cy="368975"/>
          </a:xfrm>
          <a:prstGeom prst="rect">
            <a:avLst/>
          </a:prstGeom>
          <a:noFill/>
          <a:ln/>
        </p:spPr>
        <p:txBody>
          <a:bodyPr wrap="none" rtlCol="0" anchor="t"/>
          <a:lstStyle/>
          <a:p>
            <a:pPr marL="0" indent="0" algn="l">
              <a:lnSpc>
                <a:spcPts val="2785"/>
              </a:lnSpc>
              <a:buNone/>
            </a:pPr>
            <a:r>
              <a:rPr lang="en-US" sz="1741" dirty="0">
                <a:solidFill>
                  <a:srgbClr val="E2E6E9"/>
                </a:solidFill>
                <a:latin typeface="adonis-web" pitchFamily="34" charset="0"/>
                <a:ea typeface="adonis-web" pitchFamily="34" charset="-122"/>
                <a:cs typeface="adonis-web" pitchFamily="34" charset="-120"/>
              </a:rPr>
              <a:t> </a:t>
            </a:r>
            <a:r>
              <a:rPr lang="en-US" sz="1741" dirty="0">
                <a:solidFill>
                  <a:srgbClr val="E2E6E9"/>
                </a:solidFill>
                <a:highlight>
                  <a:srgbClr val="001D4D"/>
                </a:highlight>
                <a:latin typeface="Consolas" pitchFamily="34" charset="0"/>
                <a:ea typeface="Consolas" pitchFamily="34" charset="-122"/>
                <a:cs typeface="Consolas" pitchFamily="34" charset="-120"/>
              </a:rPr>
              <a:t>RATINGS</a:t>
            </a:r>
            <a:r>
              <a:rPr lang="en-US" sz="1741" dirty="0">
                <a:solidFill>
                  <a:srgbClr val="E2E6E9"/>
                </a:solidFill>
                <a:latin typeface="adonis-web" pitchFamily="34" charset="0"/>
                <a:ea typeface="adonis-web" pitchFamily="34" charset="-122"/>
                <a:cs typeface="adonis-web" pitchFamily="34" charset="-120"/>
              </a:rPr>
              <a:t>: Ratings or performance ratings</a:t>
            </a:r>
            <a:endParaRPr lang="en-US" sz="1741" dirty="0"/>
          </a:p>
        </p:txBody>
      </p:sp>
      <p:sp>
        <p:nvSpPr>
          <p:cNvPr id="28" name="Shape 25"/>
          <p:cNvSpPr/>
          <p:nvPr/>
        </p:nvSpPr>
        <p:spPr>
          <a:xfrm>
            <a:off x="1825585" y="7287220"/>
            <a:ext cx="220980" cy="220980"/>
          </a:xfrm>
          <a:prstGeom prst="roundRect">
            <a:avLst>
              <a:gd name="adj" fmla="val 45023"/>
            </a:avLst>
          </a:prstGeom>
          <a:noFill/>
          <a:ln w="22860">
            <a:solidFill>
              <a:srgbClr val="609DFF"/>
            </a:solidFill>
            <a:prstDash val="solid"/>
          </a:ln>
        </p:spPr>
      </p:sp>
      <p:sp>
        <p:nvSpPr>
          <p:cNvPr id="29" name="Text 26"/>
          <p:cNvSpPr/>
          <p:nvPr/>
        </p:nvSpPr>
        <p:spPr>
          <a:xfrm>
            <a:off x="2179320" y="7220903"/>
            <a:ext cx="10625495" cy="368975"/>
          </a:xfrm>
          <a:prstGeom prst="rect">
            <a:avLst/>
          </a:prstGeom>
          <a:noFill/>
          <a:ln/>
        </p:spPr>
        <p:txBody>
          <a:bodyPr wrap="none" rtlCol="0" anchor="t"/>
          <a:lstStyle/>
          <a:p>
            <a:pPr marL="0" indent="0" algn="l">
              <a:lnSpc>
                <a:spcPts val="2785"/>
              </a:lnSpc>
              <a:buNone/>
            </a:pPr>
            <a:r>
              <a:rPr lang="en-US" sz="1741" dirty="0">
                <a:solidFill>
                  <a:srgbClr val="E2E6E9"/>
                </a:solidFill>
                <a:highlight>
                  <a:srgbClr val="001D4D"/>
                </a:highlight>
                <a:latin typeface="Consolas" pitchFamily="34" charset="0"/>
                <a:ea typeface="Consolas" pitchFamily="34" charset="-122"/>
                <a:cs typeface="Consolas" pitchFamily="34" charset="-120"/>
              </a:rPr>
              <a:t>PAST EXP</a:t>
            </a:r>
            <a:r>
              <a:rPr lang="en-US" sz="1741" dirty="0">
                <a:solidFill>
                  <a:srgbClr val="E2E6E9"/>
                </a:solidFill>
                <a:latin typeface="adonis-web" pitchFamily="34" charset="0"/>
                <a:ea typeface="adonis-web" pitchFamily="34" charset="-122"/>
                <a:cs typeface="adonis-web" pitchFamily="34" charset="-120"/>
              </a:rPr>
              <a:t>: Past work experience</a:t>
            </a:r>
            <a:endParaRPr lang="en-US" sz="1741" dirty="0"/>
          </a:p>
        </p:txBody>
      </p:sp>
    </p:spTree>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pic>
        <p:nvPicPr>
          <p:cNvPr id="5" name="Image 2" descr="preencoded.png"/>
          <p:cNvPicPr>
            <a:picLocks noChangeAspect="1"/>
          </p:cNvPicPr>
          <p:nvPr/>
        </p:nvPicPr>
        <p:blipFill>
          <a:blip r:embed="rId5"/>
          <a:stretch>
            <a:fillRect/>
          </a:stretch>
        </p:blipFill>
        <p:spPr>
          <a:xfrm>
            <a:off x="9411176" y="2979896"/>
            <a:ext cx="4952048" cy="2269688"/>
          </a:xfrm>
          <a:prstGeom prst="rect">
            <a:avLst/>
          </a:prstGeom>
        </p:spPr>
      </p:pic>
      <p:sp>
        <p:nvSpPr>
          <p:cNvPr id="6" name="Text 1"/>
          <p:cNvSpPr/>
          <p:nvPr/>
        </p:nvSpPr>
        <p:spPr>
          <a:xfrm>
            <a:off x="747712" y="1233964"/>
            <a:ext cx="6557724" cy="606862"/>
          </a:xfrm>
          <a:prstGeom prst="rect">
            <a:avLst/>
          </a:prstGeom>
          <a:noFill/>
          <a:ln/>
        </p:spPr>
        <p:txBody>
          <a:bodyPr wrap="none" rtlCol="0" anchor="t"/>
          <a:lstStyle/>
          <a:p>
            <a:pPr marL="0" indent="0">
              <a:lnSpc>
                <a:spcPts val="4779"/>
              </a:lnSpc>
              <a:buNone/>
            </a:pPr>
            <a:r>
              <a:rPr lang="en-US" sz="3823" dirty="0">
                <a:solidFill>
                  <a:srgbClr val="F5F0F0"/>
                </a:solidFill>
                <a:latin typeface="adonis-web" pitchFamily="34" charset="0"/>
                <a:ea typeface="adonis-web" pitchFamily="34" charset="-122"/>
                <a:cs typeface="adonis-web" pitchFamily="34" charset="-120"/>
              </a:rPr>
              <a:t>Exploratory Data Analysis (EDA)</a:t>
            </a:r>
            <a:endParaRPr lang="en-US" sz="3823" dirty="0"/>
          </a:p>
        </p:txBody>
      </p:sp>
      <p:sp>
        <p:nvSpPr>
          <p:cNvPr id="7" name="Shape 2"/>
          <p:cNvSpPr/>
          <p:nvPr/>
        </p:nvSpPr>
        <p:spPr>
          <a:xfrm>
            <a:off x="747712" y="2401491"/>
            <a:ext cx="480655" cy="480655"/>
          </a:xfrm>
          <a:prstGeom prst="roundRect">
            <a:avLst>
              <a:gd name="adj" fmla="val 20003"/>
            </a:avLst>
          </a:prstGeom>
          <a:solidFill>
            <a:srgbClr val="003180"/>
          </a:solidFill>
          <a:ln w="7620">
            <a:solidFill>
              <a:srgbClr val="194A99"/>
            </a:solidFill>
            <a:prstDash val="solid"/>
          </a:ln>
        </p:spPr>
      </p:sp>
      <p:sp>
        <p:nvSpPr>
          <p:cNvPr id="8" name="Text 3"/>
          <p:cNvSpPr/>
          <p:nvPr/>
        </p:nvSpPr>
        <p:spPr>
          <a:xfrm>
            <a:off x="908447" y="2496145"/>
            <a:ext cx="159068" cy="291346"/>
          </a:xfrm>
          <a:prstGeom prst="rect">
            <a:avLst/>
          </a:prstGeom>
          <a:noFill/>
          <a:ln/>
        </p:spPr>
        <p:txBody>
          <a:bodyPr wrap="none" rtlCol="0" anchor="t"/>
          <a:lstStyle/>
          <a:p>
            <a:pPr marL="0" indent="0" algn="ctr">
              <a:lnSpc>
                <a:spcPts val="2294"/>
              </a:lnSpc>
              <a:buNone/>
            </a:pPr>
            <a:r>
              <a:rPr lang="en-US" sz="2294" dirty="0">
                <a:solidFill>
                  <a:srgbClr val="E2E6E9"/>
                </a:solidFill>
                <a:latin typeface="adonis-web" pitchFamily="34" charset="0"/>
                <a:ea typeface="adonis-web" pitchFamily="34" charset="-122"/>
                <a:cs typeface="adonis-web" pitchFamily="34" charset="-120"/>
              </a:rPr>
              <a:t>1</a:t>
            </a:r>
            <a:endParaRPr lang="en-US" sz="2294" dirty="0"/>
          </a:p>
        </p:txBody>
      </p:sp>
      <p:sp>
        <p:nvSpPr>
          <p:cNvPr id="9" name="Text 4"/>
          <p:cNvSpPr/>
          <p:nvPr/>
        </p:nvSpPr>
        <p:spPr>
          <a:xfrm>
            <a:off x="1441966" y="2401491"/>
            <a:ext cx="2427803" cy="303371"/>
          </a:xfrm>
          <a:prstGeom prst="rect">
            <a:avLst/>
          </a:prstGeom>
          <a:noFill/>
          <a:ln/>
        </p:spPr>
        <p:txBody>
          <a:bodyPr wrap="none" rtlCol="0" anchor="t"/>
          <a:lstStyle/>
          <a:p>
            <a:pPr marL="0" indent="0">
              <a:lnSpc>
                <a:spcPts val="2390"/>
              </a:lnSpc>
              <a:buNone/>
            </a:pPr>
            <a:r>
              <a:rPr lang="en-US" sz="1912" dirty="0">
                <a:solidFill>
                  <a:srgbClr val="E2E6E9"/>
                </a:solidFill>
                <a:latin typeface="adonis-web" pitchFamily="34" charset="0"/>
                <a:ea typeface="adonis-web" pitchFamily="34" charset="-122"/>
                <a:cs typeface="adonis-web" pitchFamily="34" charset="-120"/>
              </a:rPr>
              <a:t>Data Visualization</a:t>
            </a:r>
            <a:endParaRPr lang="en-US" sz="1912" dirty="0"/>
          </a:p>
        </p:txBody>
      </p:sp>
      <p:sp>
        <p:nvSpPr>
          <p:cNvPr id="10" name="Text 5"/>
          <p:cNvSpPr/>
          <p:nvPr/>
        </p:nvSpPr>
        <p:spPr>
          <a:xfrm>
            <a:off x="1441966" y="2832973"/>
            <a:ext cx="6954322" cy="683419"/>
          </a:xfrm>
          <a:prstGeom prst="rect">
            <a:avLst/>
          </a:prstGeom>
          <a:noFill/>
          <a:ln/>
        </p:spPr>
        <p:txBody>
          <a:bodyPr wrap="square" rtlCol="0" anchor="t"/>
          <a:lstStyle/>
          <a:p>
            <a:pPr marL="0" indent="0">
              <a:lnSpc>
                <a:spcPts val="2692"/>
              </a:lnSpc>
              <a:buNone/>
            </a:pPr>
            <a:r>
              <a:rPr lang="en-US" sz="1682" dirty="0">
                <a:solidFill>
                  <a:srgbClr val="E2E6E9"/>
                </a:solidFill>
                <a:latin typeface="adonis-web" pitchFamily="34" charset="0"/>
                <a:ea typeface="adonis-web" pitchFamily="34" charset="-122"/>
                <a:cs typeface="adonis-web" pitchFamily="34" charset="-120"/>
              </a:rPr>
              <a:t>EDA uses charts and graphs to reveal patterns and trends in the data, allowing for easier identification of potential relationships and outliers.</a:t>
            </a:r>
            <a:endParaRPr lang="en-US" sz="1682" dirty="0"/>
          </a:p>
        </p:txBody>
      </p:sp>
      <p:sp>
        <p:nvSpPr>
          <p:cNvPr id="11" name="Shape 6"/>
          <p:cNvSpPr/>
          <p:nvPr/>
        </p:nvSpPr>
        <p:spPr>
          <a:xfrm>
            <a:off x="747712" y="3970258"/>
            <a:ext cx="480655" cy="480655"/>
          </a:xfrm>
          <a:prstGeom prst="roundRect">
            <a:avLst>
              <a:gd name="adj" fmla="val 20003"/>
            </a:avLst>
          </a:prstGeom>
          <a:solidFill>
            <a:srgbClr val="003180"/>
          </a:solidFill>
          <a:ln w="7620">
            <a:solidFill>
              <a:srgbClr val="194A99"/>
            </a:solidFill>
            <a:prstDash val="solid"/>
          </a:ln>
        </p:spPr>
      </p:sp>
      <p:sp>
        <p:nvSpPr>
          <p:cNvPr id="12" name="Text 7"/>
          <p:cNvSpPr/>
          <p:nvPr/>
        </p:nvSpPr>
        <p:spPr>
          <a:xfrm>
            <a:off x="908447" y="4064913"/>
            <a:ext cx="159068" cy="291346"/>
          </a:xfrm>
          <a:prstGeom prst="rect">
            <a:avLst/>
          </a:prstGeom>
          <a:noFill/>
          <a:ln/>
        </p:spPr>
        <p:txBody>
          <a:bodyPr wrap="none" rtlCol="0" anchor="t"/>
          <a:lstStyle/>
          <a:p>
            <a:pPr marL="0" indent="0" algn="ctr">
              <a:lnSpc>
                <a:spcPts val="2294"/>
              </a:lnSpc>
              <a:buNone/>
            </a:pPr>
            <a:r>
              <a:rPr lang="en-US" sz="2294" dirty="0">
                <a:solidFill>
                  <a:srgbClr val="E2E6E9"/>
                </a:solidFill>
                <a:latin typeface="adonis-web" pitchFamily="34" charset="0"/>
                <a:ea typeface="adonis-web" pitchFamily="34" charset="-122"/>
                <a:cs typeface="adonis-web" pitchFamily="34" charset="-120"/>
              </a:rPr>
              <a:t>2</a:t>
            </a:r>
            <a:endParaRPr lang="en-US" sz="2294" dirty="0"/>
          </a:p>
        </p:txBody>
      </p:sp>
      <p:sp>
        <p:nvSpPr>
          <p:cNvPr id="13" name="Text 8"/>
          <p:cNvSpPr/>
          <p:nvPr/>
        </p:nvSpPr>
        <p:spPr>
          <a:xfrm>
            <a:off x="1441966" y="3970258"/>
            <a:ext cx="2427803" cy="303371"/>
          </a:xfrm>
          <a:prstGeom prst="rect">
            <a:avLst/>
          </a:prstGeom>
          <a:noFill/>
          <a:ln/>
        </p:spPr>
        <p:txBody>
          <a:bodyPr wrap="none" rtlCol="0" anchor="t"/>
          <a:lstStyle/>
          <a:p>
            <a:pPr marL="0" indent="0">
              <a:lnSpc>
                <a:spcPts val="2390"/>
              </a:lnSpc>
              <a:buNone/>
            </a:pPr>
            <a:r>
              <a:rPr lang="en-US" sz="1912" dirty="0">
                <a:solidFill>
                  <a:srgbClr val="E2E6E9"/>
                </a:solidFill>
                <a:latin typeface="adonis-web" pitchFamily="34" charset="0"/>
                <a:ea typeface="adonis-web" pitchFamily="34" charset="-122"/>
                <a:cs typeface="adonis-web" pitchFamily="34" charset="-120"/>
              </a:rPr>
              <a:t>Summary Statistics</a:t>
            </a:r>
            <a:endParaRPr lang="en-US" sz="1912" dirty="0"/>
          </a:p>
        </p:txBody>
      </p:sp>
      <p:sp>
        <p:nvSpPr>
          <p:cNvPr id="14" name="Text 9"/>
          <p:cNvSpPr/>
          <p:nvPr/>
        </p:nvSpPr>
        <p:spPr>
          <a:xfrm>
            <a:off x="1441966" y="4401741"/>
            <a:ext cx="6954322" cy="1025128"/>
          </a:xfrm>
          <a:prstGeom prst="rect">
            <a:avLst/>
          </a:prstGeom>
          <a:noFill/>
          <a:ln/>
        </p:spPr>
        <p:txBody>
          <a:bodyPr wrap="square" rtlCol="0" anchor="t"/>
          <a:lstStyle/>
          <a:p>
            <a:pPr marL="0" indent="0">
              <a:lnSpc>
                <a:spcPts val="2692"/>
              </a:lnSpc>
              <a:buNone/>
            </a:pPr>
            <a:r>
              <a:rPr lang="en-US" sz="1682" dirty="0">
                <a:solidFill>
                  <a:srgbClr val="E2E6E9"/>
                </a:solidFill>
                <a:latin typeface="adonis-web" pitchFamily="34" charset="0"/>
                <a:ea typeface="adonis-web" pitchFamily="34" charset="-122"/>
                <a:cs typeface="adonis-web" pitchFamily="34" charset="-120"/>
              </a:rPr>
              <a:t>Quantitative measures such as mean, median, standard deviation, and percentiles provide a numerical summary of the data's distribution and central tendency.</a:t>
            </a:r>
            <a:endParaRPr lang="en-US" sz="1682" dirty="0"/>
          </a:p>
        </p:txBody>
      </p:sp>
      <p:sp>
        <p:nvSpPr>
          <p:cNvPr id="15" name="Shape 10"/>
          <p:cNvSpPr/>
          <p:nvPr/>
        </p:nvSpPr>
        <p:spPr>
          <a:xfrm>
            <a:off x="747712" y="5880735"/>
            <a:ext cx="480655" cy="480655"/>
          </a:xfrm>
          <a:prstGeom prst="roundRect">
            <a:avLst>
              <a:gd name="adj" fmla="val 20003"/>
            </a:avLst>
          </a:prstGeom>
          <a:solidFill>
            <a:srgbClr val="003180"/>
          </a:solidFill>
          <a:ln w="7620">
            <a:solidFill>
              <a:srgbClr val="194A99"/>
            </a:solidFill>
            <a:prstDash val="solid"/>
          </a:ln>
        </p:spPr>
      </p:sp>
      <p:sp>
        <p:nvSpPr>
          <p:cNvPr id="16" name="Text 11"/>
          <p:cNvSpPr/>
          <p:nvPr/>
        </p:nvSpPr>
        <p:spPr>
          <a:xfrm>
            <a:off x="908447" y="5975390"/>
            <a:ext cx="159068" cy="291346"/>
          </a:xfrm>
          <a:prstGeom prst="rect">
            <a:avLst/>
          </a:prstGeom>
          <a:noFill/>
          <a:ln/>
        </p:spPr>
        <p:txBody>
          <a:bodyPr wrap="none" rtlCol="0" anchor="t"/>
          <a:lstStyle/>
          <a:p>
            <a:pPr marL="0" indent="0" algn="ctr">
              <a:lnSpc>
                <a:spcPts val="2294"/>
              </a:lnSpc>
              <a:buNone/>
            </a:pPr>
            <a:r>
              <a:rPr lang="en-US" sz="2294" dirty="0">
                <a:solidFill>
                  <a:srgbClr val="E2E6E9"/>
                </a:solidFill>
                <a:latin typeface="adonis-web" pitchFamily="34" charset="0"/>
                <a:ea typeface="adonis-web" pitchFamily="34" charset="-122"/>
                <a:cs typeface="adonis-web" pitchFamily="34" charset="-120"/>
              </a:rPr>
              <a:t>3</a:t>
            </a:r>
            <a:endParaRPr lang="en-US" sz="2294" dirty="0"/>
          </a:p>
        </p:txBody>
      </p:sp>
      <p:sp>
        <p:nvSpPr>
          <p:cNvPr id="17" name="Text 12"/>
          <p:cNvSpPr/>
          <p:nvPr/>
        </p:nvSpPr>
        <p:spPr>
          <a:xfrm>
            <a:off x="1441966" y="5880735"/>
            <a:ext cx="2427803" cy="303371"/>
          </a:xfrm>
          <a:prstGeom prst="rect">
            <a:avLst/>
          </a:prstGeom>
          <a:noFill/>
          <a:ln/>
        </p:spPr>
        <p:txBody>
          <a:bodyPr wrap="none" rtlCol="0" anchor="t"/>
          <a:lstStyle/>
          <a:p>
            <a:pPr marL="0" indent="0">
              <a:lnSpc>
                <a:spcPts val="2390"/>
              </a:lnSpc>
              <a:buNone/>
            </a:pPr>
            <a:r>
              <a:rPr lang="en-US" sz="1912" dirty="0">
                <a:solidFill>
                  <a:srgbClr val="E2E6E9"/>
                </a:solidFill>
                <a:latin typeface="adonis-web" pitchFamily="34" charset="0"/>
                <a:ea typeface="adonis-web" pitchFamily="34" charset="-122"/>
                <a:cs typeface="adonis-web" pitchFamily="34" charset="-120"/>
              </a:rPr>
              <a:t>Pattern Identification</a:t>
            </a:r>
            <a:endParaRPr lang="en-US" sz="1912" dirty="0"/>
          </a:p>
        </p:txBody>
      </p:sp>
      <p:sp>
        <p:nvSpPr>
          <p:cNvPr id="18" name="Text 13"/>
          <p:cNvSpPr/>
          <p:nvPr/>
        </p:nvSpPr>
        <p:spPr>
          <a:xfrm>
            <a:off x="1441966" y="6312218"/>
            <a:ext cx="6954322" cy="683419"/>
          </a:xfrm>
          <a:prstGeom prst="rect">
            <a:avLst/>
          </a:prstGeom>
          <a:noFill/>
          <a:ln/>
        </p:spPr>
        <p:txBody>
          <a:bodyPr wrap="square" rtlCol="0" anchor="t"/>
          <a:lstStyle/>
          <a:p>
            <a:pPr marL="0" indent="0">
              <a:lnSpc>
                <a:spcPts val="2692"/>
              </a:lnSpc>
              <a:buNone/>
            </a:pPr>
            <a:r>
              <a:rPr lang="en-US" sz="1682" dirty="0">
                <a:solidFill>
                  <a:srgbClr val="E2E6E9"/>
                </a:solidFill>
                <a:latin typeface="adonis-web" pitchFamily="34" charset="0"/>
                <a:ea typeface="adonis-web" pitchFamily="34" charset="-122"/>
                <a:cs typeface="adonis-web" pitchFamily="34" charset="-120"/>
              </a:rPr>
              <a:t>EDA aims to uncover relationships between variables, identify potential anomalies, and gain insights into the structure and characteristics of the data.</a:t>
            </a:r>
            <a:endParaRPr lang="en-US" sz="1682" dirty="0"/>
          </a:p>
        </p:txBody>
      </p:sp>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fltVal val="0"/>
                                          </p:val>
                                        </p:tav>
                                        <p:tav tm="100000">
                                          <p:val>
                                            <p:strVal val="#ppt_w"/>
                                          </p:val>
                                        </p:tav>
                                      </p:tavLst>
                                    </p:anim>
                                    <p:anim calcmode="lin" valueType="num">
                                      <p:cBhvr>
                                        <p:cTn id="8" dur="1000" fill="hold"/>
                                        <p:tgtEl>
                                          <p:spTgt spid="5"/>
                                        </p:tgtEl>
                                        <p:attrNameLst>
                                          <p:attrName>ppt_h</p:attrName>
                                        </p:attrNameLst>
                                      </p:cBhvr>
                                      <p:tavLst>
                                        <p:tav tm="0">
                                          <p:val>
                                            <p:fltVal val="0"/>
                                          </p:val>
                                        </p:tav>
                                        <p:tav tm="100000">
                                          <p:val>
                                            <p:strVal val="#ppt_h"/>
                                          </p:val>
                                        </p:tav>
                                      </p:tavLst>
                                    </p:anim>
                                    <p:anim calcmode="lin" valueType="num">
                                      <p:cBhvr>
                                        <p:cTn id="9" dur="1000" fill="hold"/>
                                        <p:tgtEl>
                                          <p:spTgt spid="5"/>
                                        </p:tgtEl>
                                        <p:attrNameLst>
                                          <p:attrName>style.rotation</p:attrName>
                                        </p:attrNameLst>
                                      </p:cBhvr>
                                      <p:tavLst>
                                        <p:tav tm="0">
                                          <p:val>
                                            <p:fltVal val="90"/>
                                          </p:val>
                                        </p:tav>
                                        <p:tav tm="100000">
                                          <p:val>
                                            <p:fltVal val="0"/>
                                          </p:val>
                                        </p:tav>
                                      </p:tavLst>
                                    </p:anim>
                                    <p:animEffect transition="in" filter="fade">
                                      <p:cBhvr>
                                        <p:cTn id="10"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pic>
        <p:nvPicPr>
          <p:cNvPr id="5" name="Image 2" descr="preencoded.png"/>
          <p:cNvPicPr>
            <a:picLocks noChangeAspect="1"/>
          </p:cNvPicPr>
          <p:nvPr/>
        </p:nvPicPr>
        <p:blipFill>
          <a:blip r:embed="rId5"/>
          <a:stretch>
            <a:fillRect/>
          </a:stretch>
        </p:blipFill>
        <p:spPr>
          <a:xfrm>
            <a:off x="9925050" y="3619500"/>
            <a:ext cx="3924300" cy="990600"/>
          </a:xfrm>
          <a:prstGeom prst="rect">
            <a:avLst/>
          </a:prstGeom>
        </p:spPr>
      </p:pic>
      <p:sp>
        <p:nvSpPr>
          <p:cNvPr id="6" name="Text 1"/>
          <p:cNvSpPr/>
          <p:nvPr/>
        </p:nvSpPr>
        <p:spPr>
          <a:xfrm>
            <a:off x="864037" y="2591633"/>
            <a:ext cx="2805470" cy="350639"/>
          </a:xfrm>
          <a:prstGeom prst="rect">
            <a:avLst/>
          </a:prstGeom>
          <a:noFill/>
          <a:ln/>
        </p:spPr>
        <p:txBody>
          <a:bodyPr wrap="none" rtlCol="0" anchor="t"/>
          <a:lstStyle/>
          <a:p>
            <a:pPr marL="0" indent="0">
              <a:lnSpc>
                <a:spcPts val="2761"/>
              </a:lnSpc>
              <a:buNone/>
            </a:pPr>
            <a:r>
              <a:rPr lang="en-US" sz="2209" dirty="0">
                <a:solidFill>
                  <a:srgbClr val="F5F0F0"/>
                </a:solidFill>
                <a:latin typeface="adonis-web" pitchFamily="34" charset="0"/>
                <a:ea typeface="adonis-web" pitchFamily="34" charset="-122"/>
                <a:cs typeface="adonis-web" pitchFamily="34" charset="-120"/>
              </a:rPr>
              <a:t>Correlation Matrix:</a:t>
            </a:r>
            <a:endParaRPr lang="en-US" sz="2209" dirty="0"/>
          </a:p>
        </p:txBody>
      </p:sp>
      <p:sp>
        <p:nvSpPr>
          <p:cNvPr id="7" name="Text 2"/>
          <p:cNvSpPr/>
          <p:nvPr/>
        </p:nvSpPr>
        <p:spPr>
          <a:xfrm>
            <a:off x="864037" y="3189089"/>
            <a:ext cx="7415927" cy="1683544"/>
          </a:xfrm>
          <a:prstGeom prst="rect">
            <a:avLst/>
          </a:prstGeom>
          <a:noFill/>
          <a:ln/>
        </p:spPr>
        <p:txBody>
          <a:bodyPr wrap="square" rtlCol="0" anchor="t"/>
          <a:lstStyle/>
          <a:p>
            <a:pPr marL="0" indent="0">
              <a:lnSpc>
                <a:spcPts val="3314"/>
              </a:lnSpc>
              <a:buNone/>
            </a:pPr>
            <a:r>
              <a:rPr lang="en-US" sz="2651" dirty="0">
                <a:solidFill>
                  <a:srgbClr val="F5F0F0"/>
                </a:solidFill>
                <a:latin typeface="adonis-web" pitchFamily="34" charset="0"/>
                <a:ea typeface="adonis-web" pitchFamily="34" charset="-122"/>
                <a:cs typeface="adonis-web" pitchFamily="34" charset="-120"/>
              </a:rPr>
              <a:t>A correlation matrix is a table showing the correlation coefficients between multiple variables in a dataset. Each cell in the table represents the correlation between two variables.</a:t>
            </a:r>
            <a:endParaRPr lang="en-US" sz="2651" dirty="0"/>
          </a:p>
        </p:txBody>
      </p:sp>
      <p:sp>
        <p:nvSpPr>
          <p:cNvPr id="8" name="Text 3"/>
          <p:cNvSpPr/>
          <p:nvPr/>
        </p:nvSpPr>
        <p:spPr>
          <a:xfrm>
            <a:off x="864037" y="5242917"/>
            <a:ext cx="7415927" cy="395049"/>
          </a:xfrm>
          <a:prstGeom prst="rect">
            <a:avLst/>
          </a:prstGeom>
          <a:noFill/>
          <a:ln/>
        </p:spPr>
        <p:txBody>
          <a:bodyPr wrap="none" rtlCol="0" anchor="t"/>
          <a:lstStyle/>
          <a:p>
            <a:pPr marL="0" indent="0">
              <a:lnSpc>
                <a:spcPts val="3110"/>
              </a:lnSpc>
              <a:buNone/>
            </a:pPr>
            <a:endParaRPr lang="en-US" sz="1944"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sp>
      <p:pic>
        <p:nvPicPr>
          <p:cNvPr id="4" name="Image 1" descr="preencoded.png"/>
          <p:cNvPicPr>
            <a:picLocks noChangeAspect="1"/>
          </p:cNvPicPr>
          <p:nvPr/>
        </p:nvPicPr>
        <p:blipFill>
          <a:blip r:embed="rId4"/>
          <a:stretch>
            <a:fillRect/>
          </a:stretch>
        </p:blipFill>
        <p:spPr>
          <a:xfrm>
            <a:off x="1185029" y="1713071"/>
            <a:ext cx="5828943" cy="4803338"/>
          </a:xfrm>
          <a:prstGeom prst="rect">
            <a:avLst/>
          </a:prstGeom>
        </p:spPr>
      </p:pic>
      <p:sp>
        <p:nvSpPr>
          <p:cNvPr id="5" name="Text 1"/>
          <p:cNvSpPr/>
          <p:nvPr/>
        </p:nvSpPr>
        <p:spPr>
          <a:xfrm>
            <a:off x="7623810" y="2223492"/>
            <a:ext cx="2805470" cy="350639"/>
          </a:xfrm>
          <a:prstGeom prst="rect">
            <a:avLst/>
          </a:prstGeom>
          <a:noFill/>
          <a:ln/>
        </p:spPr>
        <p:txBody>
          <a:bodyPr wrap="none" rtlCol="0" anchor="t"/>
          <a:lstStyle/>
          <a:p>
            <a:pPr marL="0" indent="0">
              <a:lnSpc>
                <a:spcPts val="2761"/>
              </a:lnSpc>
              <a:buNone/>
            </a:pPr>
            <a:r>
              <a:rPr lang="en-US" sz="2209" dirty="0">
                <a:solidFill>
                  <a:srgbClr val="F5F0F0"/>
                </a:solidFill>
                <a:latin typeface="adonis-web" pitchFamily="34" charset="0"/>
                <a:ea typeface="adonis-web" pitchFamily="34" charset="-122"/>
                <a:cs typeface="adonis-web" pitchFamily="34" charset="-120"/>
              </a:rPr>
              <a:t>Heatmap</a:t>
            </a:r>
            <a:endParaRPr lang="en-US" sz="2209" dirty="0"/>
          </a:p>
        </p:txBody>
      </p:sp>
      <p:sp>
        <p:nvSpPr>
          <p:cNvPr id="6" name="Text 2"/>
          <p:cNvSpPr/>
          <p:nvPr/>
        </p:nvSpPr>
        <p:spPr>
          <a:xfrm>
            <a:off x="7623810" y="2820948"/>
            <a:ext cx="5828943" cy="1185148"/>
          </a:xfrm>
          <a:prstGeom prst="rect">
            <a:avLst/>
          </a:prstGeom>
          <a:noFill/>
          <a:ln/>
        </p:spPr>
        <p:txBody>
          <a:bodyPr wrap="square" rtlCol="0" anchor="t"/>
          <a:lstStyle/>
          <a:p>
            <a:pPr marL="0" indent="0">
              <a:lnSpc>
                <a:spcPts val="3110"/>
              </a:lnSpc>
              <a:buNone/>
            </a:pPr>
            <a:r>
              <a:rPr lang="en-US" sz="1944" dirty="0">
                <a:solidFill>
                  <a:srgbClr val="E2E6E9"/>
                </a:solidFill>
                <a:latin typeface="adonis-web" pitchFamily="34" charset="0"/>
                <a:ea typeface="adonis-web" pitchFamily="34" charset="-122"/>
                <a:cs typeface="adonis-web" pitchFamily="34" charset="-120"/>
              </a:rPr>
              <a:t>A heatmap is a data visualization tool that uses color gradients to represent the magnitude of values in a matrix format.</a:t>
            </a:r>
            <a:endParaRPr lang="en-US" sz="1944" dirty="0"/>
          </a:p>
        </p:txBody>
      </p:sp>
      <p:sp>
        <p:nvSpPr>
          <p:cNvPr id="7" name="Text 3"/>
          <p:cNvSpPr/>
          <p:nvPr/>
        </p:nvSpPr>
        <p:spPr>
          <a:xfrm>
            <a:off x="7623810" y="4228267"/>
            <a:ext cx="5828943" cy="1185148"/>
          </a:xfrm>
          <a:prstGeom prst="rect">
            <a:avLst/>
          </a:prstGeom>
          <a:noFill/>
          <a:ln/>
        </p:spPr>
        <p:txBody>
          <a:bodyPr wrap="square" rtlCol="0" anchor="t"/>
          <a:lstStyle/>
          <a:p>
            <a:pPr marL="0" indent="0">
              <a:lnSpc>
                <a:spcPts val="3110"/>
              </a:lnSpc>
              <a:buNone/>
            </a:pPr>
            <a:r>
              <a:rPr lang="en-US" sz="1944" dirty="0">
                <a:solidFill>
                  <a:srgbClr val="E2E6E9"/>
                </a:solidFill>
                <a:latin typeface="adonis-web" pitchFamily="34" charset="0"/>
                <a:ea typeface="adonis-web" pitchFamily="34" charset="-122"/>
                <a:cs typeface="adonis-web" pitchFamily="34" charset="-120"/>
              </a:rPr>
              <a:t>It is particularly useful for displaying the correlation matrix, which shows the relationships between different numerical variables. </a:t>
            </a:r>
            <a:endParaRPr lang="en-US" sz="1944" dirty="0"/>
          </a:p>
        </p:txBody>
      </p:sp>
      <p:sp>
        <p:nvSpPr>
          <p:cNvPr id="8" name="Text 4"/>
          <p:cNvSpPr/>
          <p:nvPr/>
        </p:nvSpPr>
        <p:spPr>
          <a:xfrm>
            <a:off x="7623810" y="5635585"/>
            <a:ext cx="5828943" cy="395049"/>
          </a:xfrm>
          <a:prstGeom prst="rect">
            <a:avLst/>
          </a:prstGeom>
          <a:noFill/>
          <a:ln/>
        </p:spPr>
        <p:txBody>
          <a:bodyPr wrap="none" rtlCol="0" anchor="t"/>
          <a:lstStyle/>
          <a:p>
            <a:pPr marL="0" indent="0">
              <a:lnSpc>
                <a:spcPts val="3110"/>
              </a:lnSpc>
              <a:buNone/>
            </a:pPr>
            <a:endParaRPr lang="en-US" sz="1944" dirty="0"/>
          </a:p>
        </p:txBody>
      </p:sp>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sp>
      <p:sp>
        <p:nvSpPr>
          <p:cNvPr id="4" name="Text 1"/>
          <p:cNvSpPr/>
          <p:nvPr/>
        </p:nvSpPr>
        <p:spPr>
          <a:xfrm>
            <a:off x="1185029" y="1860590"/>
            <a:ext cx="5611058" cy="701397"/>
          </a:xfrm>
          <a:prstGeom prst="rect">
            <a:avLst/>
          </a:prstGeom>
          <a:noFill/>
          <a:ln/>
        </p:spPr>
        <p:txBody>
          <a:bodyPr wrap="none" rtlCol="0" anchor="t"/>
          <a:lstStyle/>
          <a:p>
            <a:pPr marL="0" indent="0">
              <a:lnSpc>
                <a:spcPts val="5523"/>
              </a:lnSpc>
              <a:buNone/>
            </a:pPr>
            <a:r>
              <a:rPr lang="en-US" sz="4418" dirty="0">
                <a:solidFill>
                  <a:srgbClr val="F5F0F0"/>
                </a:solidFill>
                <a:latin typeface="adonis-web" pitchFamily="34" charset="0"/>
                <a:ea typeface="adonis-web" pitchFamily="34" charset="-122"/>
                <a:cs typeface="adonis-web" pitchFamily="34" charset="-120"/>
              </a:rPr>
              <a:t>Feature Engineering</a:t>
            </a:r>
            <a:endParaRPr lang="en-US" sz="4418" dirty="0"/>
          </a:p>
        </p:txBody>
      </p:sp>
      <p:sp>
        <p:nvSpPr>
          <p:cNvPr id="5" name="Text 2"/>
          <p:cNvSpPr/>
          <p:nvPr/>
        </p:nvSpPr>
        <p:spPr>
          <a:xfrm>
            <a:off x="1185029" y="3179088"/>
            <a:ext cx="2805470" cy="350639"/>
          </a:xfrm>
          <a:prstGeom prst="rect">
            <a:avLst/>
          </a:prstGeom>
          <a:noFill/>
          <a:ln/>
        </p:spPr>
        <p:txBody>
          <a:bodyPr wrap="none" rtlCol="0" anchor="t"/>
          <a:lstStyle/>
          <a:p>
            <a:pPr marL="0" indent="0">
              <a:lnSpc>
                <a:spcPts val="2761"/>
              </a:lnSpc>
              <a:buNone/>
            </a:pPr>
            <a:r>
              <a:rPr lang="en-US" sz="2209" dirty="0">
                <a:solidFill>
                  <a:srgbClr val="F5F0F0"/>
                </a:solidFill>
                <a:latin typeface="adonis-web" pitchFamily="34" charset="0"/>
                <a:ea typeface="adonis-web" pitchFamily="34" charset="-122"/>
                <a:cs typeface="adonis-web" pitchFamily="34" charset="-120"/>
              </a:rPr>
              <a:t>Experience</a:t>
            </a:r>
            <a:endParaRPr lang="en-US" sz="2209" dirty="0"/>
          </a:p>
        </p:txBody>
      </p:sp>
      <p:sp>
        <p:nvSpPr>
          <p:cNvPr id="6" name="Text 3"/>
          <p:cNvSpPr/>
          <p:nvPr/>
        </p:nvSpPr>
        <p:spPr>
          <a:xfrm>
            <a:off x="1185029" y="3776543"/>
            <a:ext cx="3684746" cy="1580198"/>
          </a:xfrm>
          <a:prstGeom prst="rect">
            <a:avLst/>
          </a:prstGeom>
          <a:noFill/>
          <a:ln/>
        </p:spPr>
        <p:txBody>
          <a:bodyPr wrap="square" rtlCol="0" anchor="t"/>
          <a:lstStyle/>
          <a:p>
            <a:pPr marL="0" indent="0">
              <a:lnSpc>
                <a:spcPts val="3110"/>
              </a:lnSpc>
              <a:buNone/>
            </a:pPr>
            <a:r>
              <a:rPr lang="en-US" sz="1944" dirty="0">
                <a:solidFill>
                  <a:srgbClr val="E2E6E9"/>
                </a:solidFill>
                <a:latin typeface="adonis-web" pitchFamily="34" charset="0"/>
                <a:ea typeface="adonis-web" pitchFamily="34" charset="-122"/>
                <a:cs typeface="adonis-web" pitchFamily="34" charset="-120"/>
              </a:rPr>
              <a:t>Years of experience in the field, specific skill sets, and relevant industry knowledge are crucial factors for salary determination.</a:t>
            </a:r>
            <a:endParaRPr lang="en-US" sz="1944" dirty="0"/>
          </a:p>
        </p:txBody>
      </p:sp>
      <p:sp>
        <p:nvSpPr>
          <p:cNvPr id="7" name="Text 4"/>
          <p:cNvSpPr/>
          <p:nvPr/>
        </p:nvSpPr>
        <p:spPr>
          <a:xfrm>
            <a:off x="5479613" y="3179088"/>
            <a:ext cx="2805470" cy="350639"/>
          </a:xfrm>
          <a:prstGeom prst="rect">
            <a:avLst/>
          </a:prstGeom>
          <a:noFill/>
          <a:ln/>
        </p:spPr>
        <p:txBody>
          <a:bodyPr wrap="none" rtlCol="0" anchor="t"/>
          <a:lstStyle/>
          <a:p>
            <a:pPr marL="0" indent="0">
              <a:lnSpc>
                <a:spcPts val="2761"/>
              </a:lnSpc>
              <a:buNone/>
            </a:pPr>
            <a:r>
              <a:rPr lang="en-US" sz="2209" dirty="0">
                <a:solidFill>
                  <a:srgbClr val="F5F0F0"/>
                </a:solidFill>
                <a:latin typeface="adonis-web" pitchFamily="34" charset="0"/>
                <a:ea typeface="adonis-web" pitchFamily="34" charset="-122"/>
                <a:cs typeface="adonis-web" pitchFamily="34" charset="-120"/>
              </a:rPr>
              <a:t>Job Role</a:t>
            </a:r>
            <a:endParaRPr lang="en-US" sz="2209" dirty="0"/>
          </a:p>
        </p:txBody>
      </p:sp>
      <p:sp>
        <p:nvSpPr>
          <p:cNvPr id="8" name="Text 5"/>
          <p:cNvSpPr/>
          <p:nvPr/>
        </p:nvSpPr>
        <p:spPr>
          <a:xfrm>
            <a:off x="5479613" y="3776543"/>
            <a:ext cx="3684746" cy="1975247"/>
          </a:xfrm>
          <a:prstGeom prst="rect">
            <a:avLst/>
          </a:prstGeom>
          <a:noFill/>
          <a:ln/>
        </p:spPr>
        <p:txBody>
          <a:bodyPr wrap="square" rtlCol="0" anchor="t"/>
          <a:lstStyle/>
          <a:p>
            <a:pPr marL="0" indent="0">
              <a:lnSpc>
                <a:spcPts val="3110"/>
              </a:lnSpc>
              <a:buNone/>
            </a:pPr>
            <a:r>
              <a:rPr lang="en-US" sz="1944" dirty="0">
                <a:solidFill>
                  <a:srgbClr val="E2E6E9"/>
                </a:solidFill>
                <a:latin typeface="adonis-web" pitchFamily="34" charset="0"/>
                <a:ea typeface="adonis-web" pitchFamily="34" charset="-122"/>
                <a:cs typeface="adonis-web" pitchFamily="34" charset="-120"/>
              </a:rPr>
              <a:t>Specific job roles within the data profession, such as data scientist, data analyst, or data engineer, come with varying levels of responsibility and compensation.</a:t>
            </a:r>
            <a:endParaRPr lang="en-US" sz="1944" dirty="0"/>
          </a:p>
        </p:txBody>
      </p:sp>
      <p:sp>
        <p:nvSpPr>
          <p:cNvPr id="9" name="Text 6"/>
          <p:cNvSpPr/>
          <p:nvPr/>
        </p:nvSpPr>
        <p:spPr>
          <a:xfrm>
            <a:off x="9774198" y="3179088"/>
            <a:ext cx="2805470" cy="350639"/>
          </a:xfrm>
          <a:prstGeom prst="rect">
            <a:avLst/>
          </a:prstGeom>
          <a:noFill/>
          <a:ln/>
        </p:spPr>
        <p:txBody>
          <a:bodyPr wrap="none" rtlCol="0" anchor="t"/>
          <a:lstStyle/>
          <a:p>
            <a:pPr marL="0" indent="0">
              <a:lnSpc>
                <a:spcPts val="2761"/>
              </a:lnSpc>
              <a:buNone/>
            </a:pPr>
            <a:r>
              <a:rPr lang="en-US" sz="2209" dirty="0">
                <a:solidFill>
                  <a:srgbClr val="F5F0F0"/>
                </a:solidFill>
                <a:latin typeface="adonis-web" pitchFamily="34" charset="0"/>
                <a:ea typeface="adonis-web" pitchFamily="34" charset="-122"/>
                <a:cs typeface="adonis-web" pitchFamily="34" charset="-120"/>
              </a:rPr>
              <a:t>Performance</a:t>
            </a:r>
            <a:endParaRPr lang="en-US" sz="2209" dirty="0"/>
          </a:p>
        </p:txBody>
      </p:sp>
      <p:sp>
        <p:nvSpPr>
          <p:cNvPr id="10" name="Text 7"/>
          <p:cNvSpPr/>
          <p:nvPr/>
        </p:nvSpPr>
        <p:spPr>
          <a:xfrm>
            <a:off x="9774198" y="3776543"/>
            <a:ext cx="3684746" cy="2370296"/>
          </a:xfrm>
          <a:prstGeom prst="rect">
            <a:avLst/>
          </a:prstGeom>
          <a:noFill/>
          <a:ln/>
        </p:spPr>
        <p:txBody>
          <a:bodyPr wrap="square" rtlCol="0" anchor="t"/>
          <a:lstStyle/>
          <a:p>
            <a:pPr marL="0" indent="0">
              <a:lnSpc>
                <a:spcPts val="3110"/>
              </a:lnSpc>
              <a:buNone/>
            </a:pPr>
            <a:r>
              <a:rPr lang="en-US" sz="1944" dirty="0">
                <a:solidFill>
                  <a:srgbClr val="E2E6E9"/>
                </a:solidFill>
                <a:latin typeface="adonis-web" pitchFamily="34" charset="0"/>
                <a:ea typeface="adonis-web" pitchFamily="34" charset="-122"/>
                <a:cs typeface="adonis-web" pitchFamily="34" charset="-120"/>
              </a:rPr>
              <a:t>Quantifiable performance metrics, such as project success rates, contributions to company goals, and impactful achievements, significantly influence salary potential.</a:t>
            </a:r>
            <a:endParaRPr lang="en-US" sz="1944" dirty="0"/>
          </a:p>
        </p:txBody>
      </p:sp>
    </p:spTree>
  </p:cSld>
  <p:clrMapOvr>
    <a:masterClrMapping/>
  </p:clrMapOvr>
  <p:transition spd="med">
    <p:pull/>
  </p:transition>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pic>
        <p:nvPicPr>
          <p:cNvPr id="5" name="Image 2" descr="preencoded.png"/>
          <p:cNvPicPr>
            <a:picLocks noChangeAspect="1"/>
          </p:cNvPicPr>
          <p:nvPr/>
        </p:nvPicPr>
        <p:blipFill>
          <a:blip r:embed="rId5"/>
          <a:stretch>
            <a:fillRect/>
          </a:stretch>
        </p:blipFill>
        <p:spPr>
          <a:xfrm>
            <a:off x="9412486" y="2083475"/>
            <a:ext cx="4949309" cy="4062651"/>
          </a:xfrm>
          <a:prstGeom prst="rect">
            <a:avLst/>
          </a:prstGeom>
        </p:spPr>
      </p:pic>
      <p:sp>
        <p:nvSpPr>
          <p:cNvPr id="6" name="Text 1"/>
          <p:cNvSpPr/>
          <p:nvPr/>
        </p:nvSpPr>
        <p:spPr>
          <a:xfrm>
            <a:off x="751999" y="591026"/>
            <a:ext cx="4883110" cy="610314"/>
          </a:xfrm>
          <a:prstGeom prst="rect">
            <a:avLst/>
          </a:prstGeom>
          <a:noFill/>
          <a:ln/>
        </p:spPr>
        <p:txBody>
          <a:bodyPr wrap="none" rtlCol="0" anchor="t"/>
          <a:lstStyle/>
          <a:p>
            <a:pPr marL="0" indent="0">
              <a:lnSpc>
                <a:spcPts val="4806"/>
              </a:lnSpc>
              <a:buNone/>
            </a:pPr>
            <a:r>
              <a:rPr lang="en-US" sz="3845" dirty="0">
                <a:solidFill>
                  <a:srgbClr val="F5F0F0"/>
                </a:solidFill>
                <a:latin typeface="adonis-web" pitchFamily="34" charset="0"/>
                <a:ea typeface="adonis-web" pitchFamily="34" charset="-122"/>
                <a:cs typeface="adonis-web" pitchFamily="34" charset="-120"/>
              </a:rPr>
              <a:t>Data Preprocessing</a:t>
            </a:r>
            <a:endParaRPr lang="en-US" sz="3845" dirty="0"/>
          </a:p>
        </p:txBody>
      </p:sp>
      <p:sp>
        <p:nvSpPr>
          <p:cNvPr id="7" name="Shape 2"/>
          <p:cNvSpPr/>
          <p:nvPr/>
        </p:nvSpPr>
        <p:spPr>
          <a:xfrm>
            <a:off x="1052751" y="1523524"/>
            <a:ext cx="42863" cy="6114931"/>
          </a:xfrm>
          <a:prstGeom prst="roundRect">
            <a:avLst>
              <a:gd name="adj" fmla="val 225570"/>
            </a:avLst>
          </a:prstGeom>
          <a:solidFill>
            <a:srgbClr val="194A99"/>
          </a:solidFill>
          <a:ln/>
        </p:spPr>
      </p:sp>
      <p:sp>
        <p:nvSpPr>
          <p:cNvPr id="8" name="Shape 3"/>
          <p:cNvSpPr/>
          <p:nvPr/>
        </p:nvSpPr>
        <p:spPr>
          <a:xfrm>
            <a:off x="1315879" y="1985486"/>
            <a:ext cx="751999" cy="42863"/>
          </a:xfrm>
          <a:prstGeom prst="roundRect">
            <a:avLst>
              <a:gd name="adj" fmla="val 225570"/>
            </a:avLst>
          </a:prstGeom>
          <a:solidFill>
            <a:srgbClr val="194A99"/>
          </a:solidFill>
          <a:ln/>
        </p:spPr>
      </p:sp>
      <p:sp>
        <p:nvSpPr>
          <p:cNvPr id="9" name="Shape 4"/>
          <p:cNvSpPr/>
          <p:nvPr/>
        </p:nvSpPr>
        <p:spPr>
          <a:xfrm>
            <a:off x="832485" y="1765221"/>
            <a:ext cx="483394" cy="483394"/>
          </a:xfrm>
          <a:prstGeom prst="roundRect">
            <a:avLst>
              <a:gd name="adj" fmla="val 20001"/>
            </a:avLst>
          </a:prstGeom>
          <a:solidFill>
            <a:srgbClr val="003180"/>
          </a:solidFill>
          <a:ln w="7620">
            <a:solidFill>
              <a:srgbClr val="194A99"/>
            </a:solidFill>
            <a:prstDash val="solid"/>
          </a:ln>
        </p:spPr>
      </p:sp>
      <p:sp>
        <p:nvSpPr>
          <p:cNvPr id="10" name="Text 5"/>
          <p:cNvSpPr/>
          <p:nvPr/>
        </p:nvSpPr>
        <p:spPr>
          <a:xfrm>
            <a:off x="994172" y="1860352"/>
            <a:ext cx="160020" cy="293013"/>
          </a:xfrm>
          <a:prstGeom prst="rect">
            <a:avLst/>
          </a:prstGeom>
          <a:noFill/>
          <a:ln/>
        </p:spPr>
        <p:txBody>
          <a:bodyPr wrap="none" rtlCol="0" anchor="t"/>
          <a:lstStyle/>
          <a:p>
            <a:pPr marL="0" indent="0" algn="ctr">
              <a:lnSpc>
                <a:spcPts val="2307"/>
              </a:lnSpc>
              <a:buNone/>
            </a:pPr>
            <a:r>
              <a:rPr lang="en-US" sz="2307" dirty="0">
                <a:solidFill>
                  <a:srgbClr val="E2E6E9"/>
                </a:solidFill>
                <a:latin typeface="adonis-web" pitchFamily="34" charset="0"/>
                <a:ea typeface="adonis-web" pitchFamily="34" charset="-122"/>
                <a:cs typeface="adonis-web" pitchFamily="34" charset="-120"/>
              </a:rPr>
              <a:t>1</a:t>
            </a:r>
            <a:endParaRPr lang="en-US" sz="2307" dirty="0"/>
          </a:p>
        </p:txBody>
      </p:sp>
      <p:sp>
        <p:nvSpPr>
          <p:cNvPr id="11" name="Text 6"/>
          <p:cNvSpPr/>
          <p:nvPr/>
        </p:nvSpPr>
        <p:spPr>
          <a:xfrm>
            <a:off x="2255877" y="1738313"/>
            <a:ext cx="2477929" cy="305157"/>
          </a:xfrm>
          <a:prstGeom prst="rect">
            <a:avLst/>
          </a:prstGeom>
          <a:noFill/>
          <a:ln/>
        </p:spPr>
        <p:txBody>
          <a:bodyPr wrap="none" rtlCol="0" anchor="t"/>
          <a:lstStyle/>
          <a:p>
            <a:pPr marL="0" indent="0" algn="l">
              <a:lnSpc>
                <a:spcPts val="2403"/>
              </a:lnSpc>
              <a:buNone/>
            </a:pPr>
            <a:r>
              <a:rPr lang="en-US" sz="1922" dirty="0">
                <a:solidFill>
                  <a:srgbClr val="E2E6E9"/>
                </a:solidFill>
                <a:latin typeface="adonis-web" pitchFamily="34" charset="0"/>
                <a:ea typeface="adonis-web" pitchFamily="34" charset="-122"/>
                <a:cs typeface="adonis-web" pitchFamily="34" charset="-120"/>
              </a:rPr>
              <a:t>Handling Missing Values</a:t>
            </a:r>
            <a:endParaRPr lang="en-US" sz="1922" dirty="0"/>
          </a:p>
        </p:txBody>
      </p:sp>
      <p:sp>
        <p:nvSpPr>
          <p:cNvPr id="12" name="Text 7"/>
          <p:cNvSpPr/>
          <p:nvPr/>
        </p:nvSpPr>
        <p:spPr>
          <a:xfrm>
            <a:off x="2255877" y="2172295"/>
            <a:ext cx="6136124" cy="1031558"/>
          </a:xfrm>
          <a:prstGeom prst="rect">
            <a:avLst/>
          </a:prstGeom>
          <a:noFill/>
          <a:ln/>
        </p:spPr>
        <p:txBody>
          <a:bodyPr wrap="square" rtlCol="0" anchor="t"/>
          <a:lstStyle/>
          <a:p>
            <a:pPr marL="0" indent="0" algn="l">
              <a:lnSpc>
                <a:spcPts val="2707"/>
              </a:lnSpc>
              <a:buNone/>
            </a:pPr>
            <a:r>
              <a:rPr lang="en-US" sz="1692" dirty="0">
                <a:solidFill>
                  <a:srgbClr val="E2E6E9"/>
                </a:solidFill>
                <a:latin typeface="adonis-web" pitchFamily="34" charset="0"/>
                <a:ea typeface="adonis-web" pitchFamily="34" charset="-122"/>
                <a:cs typeface="adonis-web" pitchFamily="34" charset="-120"/>
              </a:rPr>
              <a:t>Addressing missing data points is essential. Techniques include imputation, deletion, or using specialized algorithms designed to handle missing data.</a:t>
            </a:r>
            <a:endParaRPr lang="en-US" sz="1692" dirty="0"/>
          </a:p>
        </p:txBody>
      </p:sp>
      <p:sp>
        <p:nvSpPr>
          <p:cNvPr id="13" name="Shape 8"/>
          <p:cNvSpPr/>
          <p:nvPr/>
        </p:nvSpPr>
        <p:spPr>
          <a:xfrm>
            <a:off x="1315879" y="4095393"/>
            <a:ext cx="751999" cy="42863"/>
          </a:xfrm>
          <a:prstGeom prst="roundRect">
            <a:avLst>
              <a:gd name="adj" fmla="val 225570"/>
            </a:avLst>
          </a:prstGeom>
          <a:solidFill>
            <a:srgbClr val="194A99"/>
          </a:solidFill>
          <a:ln/>
        </p:spPr>
      </p:sp>
      <p:sp>
        <p:nvSpPr>
          <p:cNvPr id="14" name="Shape 9"/>
          <p:cNvSpPr/>
          <p:nvPr/>
        </p:nvSpPr>
        <p:spPr>
          <a:xfrm>
            <a:off x="832485" y="3875127"/>
            <a:ext cx="483394" cy="483394"/>
          </a:xfrm>
          <a:prstGeom prst="roundRect">
            <a:avLst>
              <a:gd name="adj" fmla="val 20001"/>
            </a:avLst>
          </a:prstGeom>
          <a:solidFill>
            <a:srgbClr val="003180"/>
          </a:solidFill>
          <a:ln w="7620">
            <a:solidFill>
              <a:srgbClr val="194A99"/>
            </a:solidFill>
            <a:prstDash val="solid"/>
          </a:ln>
        </p:spPr>
      </p:sp>
      <p:sp>
        <p:nvSpPr>
          <p:cNvPr id="15" name="Text 10"/>
          <p:cNvSpPr/>
          <p:nvPr/>
        </p:nvSpPr>
        <p:spPr>
          <a:xfrm>
            <a:off x="994172" y="3970258"/>
            <a:ext cx="160020" cy="293013"/>
          </a:xfrm>
          <a:prstGeom prst="rect">
            <a:avLst/>
          </a:prstGeom>
          <a:noFill/>
          <a:ln/>
        </p:spPr>
        <p:txBody>
          <a:bodyPr wrap="none" rtlCol="0" anchor="t"/>
          <a:lstStyle/>
          <a:p>
            <a:pPr marL="0" indent="0" algn="ctr">
              <a:lnSpc>
                <a:spcPts val="2307"/>
              </a:lnSpc>
              <a:buNone/>
            </a:pPr>
            <a:r>
              <a:rPr lang="en-US" sz="2307" dirty="0">
                <a:solidFill>
                  <a:srgbClr val="E2E6E9"/>
                </a:solidFill>
                <a:latin typeface="adonis-web" pitchFamily="34" charset="0"/>
                <a:ea typeface="adonis-web" pitchFamily="34" charset="-122"/>
                <a:cs typeface="adonis-web" pitchFamily="34" charset="-120"/>
              </a:rPr>
              <a:t>2</a:t>
            </a:r>
            <a:endParaRPr lang="en-US" sz="2307" dirty="0"/>
          </a:p>
        </p:txBody>
      </p:sp>
      <p:sp>
        <p:nvSpPr>
          <p:cNvPr id="16" name="Text 11"/>
          <p:cNvSpPr/>
          <p:nvPr/>
        </p:nvSpPr>
        <p:spPr>
          <a:xfrm>
            <a:off x="2255877" y="3848219"/>
            <a:ext cx="3148965" cy="305157"/>
          </a:xfrm>
          <a:prstGeom prst="rect">
            <a:avLst/>
          </a:prstGeom>
          <a:noFill/>
          <a:ln/>
        </p:spPr>
        <p:txBody>
          <a:bodyPr wrap="none" rtlCol="0" anchor="t"/>
          <a:lstStyle/>
          <a:p>
            <a:pPr marL="0" indent="0" algn="l">
              <a:lnSpc>
                <a:spcPts val="2403"/>
              </a:lnSpc>
              <a:buNone/>
            </a:pPr>
            <a:r>
              <a:rPr lang="en-US" sz="1922" dirty="0">
                <a:solidFill>
                  <a:srgbClr val="E2E6E9"/>
                </a:solidFill>
                <a:latin typeface="adonis-web" pitchFamily="34" charset="0"/>
                <a:ea typeface="adonis-web" pitchFamily="34" charset="-122"/>
                <a:cs typeface="adonis-web" pitchFamily="34" charset="-120"/>
              </a:rPr>
              <a:t>Encoding Categorical Variables</a:t>
            </a:r>
            <a:endParaRPr lang="en-US" sz="1922" dirty="0"/>
          </a:p>
        </p:txBody>
      </p:sp>
      <p:sp>
        <p:nvSpPr>
          <p:cNvPr id="17" name="Text 12"/>
          <p:cNvSpPr/>
          <p:nvPr/>
        </p:nvSpPr>
        <p:spPr>
          <a:xfrm>
            <a:off x="2255877" y="4282202"/>
            <a:ext cx="6136124" cy="1031558"/>
          </a:xfrm>
          <a:prstGeom prst="rect">
            <a:avLst/>
          </a:prstGeom>
          <a:noFill/>
          <a:ln/>
        </p:spPr>
        <p:txBody>
          <a:bodyPr wrap="square" rtlCol="0" anchor="t"/>
          <a:lstStyle/>
          <a:p>
            <a:pPr marL="0" indent="0" algn="l">
              <a:lnSpc>
                <a:spcPts val="2707"/>
              </a:lnSpc>
              <a:buNone/>
            </a:pPr>
            <a:r>
              <a:rPr lang="en-US" sz="1692" dirty="0">
                <a:solidFill>
                  <a:srgbClr val="E2E6E9"/>
                </a:solidFill>
                <a:latin typeface="adonis-web" pitchFamily="34" charset="0"/>
                <a:ea typeface="adonis-web" pitchFamily="34" charset="-122"/>
                <a:cs typeface="adonis-web" pitchFamily="34" charset="-120"/>
              </a:rPr>
              <a:t>Transforming categorical features, such as job titles or locations, into numerical representations suitable for machine learning models.</a:t>
            </a:r>
            <a:endParaRPr lang="en-US" sz="1692" dirty="0"/>
          </a:p>
        </p:txBody>
      </p:sp>
      <p:sp>
        <p:nvSpPr>
          <p:cNvPr id="18" name="Shape 13"/>
          <p:cNvSpPr/>
          <p:nvPr/>
        </p:nvSpPr>
        <p:spPr>
          <a:xfrm>
            <a:off x="1315879" y="6205299"/>
            <a:ext cx="751999" cy="42863"/>
          </a:xfrm>
          <a:prstGeom prst="roundRect">
            <a:avLst>
              <a:gd name="adj" fmla="val 225570"/>
            </a:avLst>
          </a:prstGeom>
          <a:solidFill>
            <a:srgbClr val="194A99"/>
          </a:solidFill>
          <a:ln/>
        </p:spPr>
      </p:sp>
      <p:sp>
        <p:nvSpPr>
          <p:cNvPr id="19" name="Shape 14"/>
          <p:cNvSpPr/>
          <p:nvPr/>
        </p:nvSpPr>
        <p:spPr>
          <a:xfrm>
            <a:off x="832485" y="5985034"/>
            <a:ext cx="483394" cy="483394"/>
          </a:xfrm>
          <a:prstGeom prst="roundRect">
            <a:avLst>
              <a:gd name="adj" fmla="val 20001"/>
            </a:avLst>
          </a:prstGeom>
          <a:solidFill>
            <a:srgbClr val="003180"/>
          </a:solidFill>
          <a:ln w="7620">
            <a:solidFill>
              <a:srgbClr val="194A99"/>
            </a:solidFill>
            <a:prstDash val="solid"/>
          </a:ln>
        </p:spPr>
      </p:sp>
      <p:sp>
        <p:nvSpPr>
          <p:cNvPr id="20" name="Text 15"/>
          <p:cNvSpPr/>
          <p:nvPr/>
        </p:nvSpPr>
        <p:spPr>
          <a:xfrm>
            <a:off x="994172" y="6080165"/>
            <a:ext cx="160020" cy="293013"/>
          </a:xfrm>
          <a:prstGeom prst="rect">
            <a:avLst/>
          </a:prstGeom>
          <a:noFill/>
          <a:ln/>
        </p:spPr>
        <p:txBody>
          <a:bodyPr wrap="none" rtlCol="0" anchor="t"/>
          <a:lstStyle/>
          <a:p>
            <a:pPr marL="0" indent="0" algn="ctr">
              <a:lnSpc>
                <a:spcPts val="2307"/>
              </a:lnSpc>
              <a:buNone/>
            </a:pPr>
            <a:r>
              <a:rPr lang="en-US" sz="2307" dirty="0">
                <a:solidFill>
                  <a:srgbClr val="E2E6E9"/>
                </a:solidFill>
                <a:latin typeface="adonis-web" pitchFamily="34" charset="0"/>
                <a:ea typeface="adonis-web" pitchFamily="34" charset="-122"/>
                <a:cs typeface="adonis-web" pitchFamily="34" charset="-120"/>
              </a:rPr>
              <a:t>3</a:t>
            </a:r>
            <a:endParaRPr lang="en-US" sz="2307" dirty="0"/>
          </a:p>
        </p:txBody>
      </p:sp>
      <p:sp>
        <p:nvSpPr>
          <p:cNvPr id="21" name="Text 16"/>
          <p:cNvSpPr/>
          <p:nvPr/>
        </p:nvSpPr>
        <p:spPr>
          <a:xfrm>
            <a:off x="2255877" y="5958126"/>
            <a:ext cx="2441496" cy="305157"/>
          </a:xfrm>
          <a:prstGeom prst="rect">
            <a:avLst/>
          </a:prstGeom>
          <a:noFill/>
          <a:ln/>
        </p:spPr>
        <p:txBody>
          <a:bodyPr wrap="none" rtlCol="0" anchor="t"/>
          <a:lstStyle/>
          <a:p>
            <a:pPr marL="0" indent="0" algn="l">
              <a:lnSpc>
                <a:spcPts val="2403"/>
              </a:lnSpc>
              <a:buNone/>
            </a:pPr>
            <a:r>
              <a:rPr lang="en-US" sz="1922" dirty="0">
                <a:solidFill>
                  <a:srgbClr val="E2E6E9"/>
                </a:solidFill>
                <a:latin typeface="adonis-web" pitchFamily="34" charset="0"/>
                <a:ea typeface="adonis-web" pitchFamily="34" charset="-122"/>
                <a:cs typeface="adonis-web" pitchFamily="34" charset="-120"/>
              </a:rPr>
              <a:t>Scaling/Normalization</a:t>
            </a:r>
            <a:endParaRPr lang="en-US" sz="1922" dirty="0"/>
          </a:p>
        </p:txBody>
      </p:sp>
      <p:sp>
        <p:nvSpPr>
          <p:cNvPr id="22" name="Text 17"/>
          <p:cNvSpPr/>
          <p:nvPr/>
        </p:nvSpPr>
        <p:spPr>
          <a:xfrm>
            <a:off x="2255877" y="6392108"/>
            <a:ext cx="6136124" cy="1031558"/>
          </a:xfrm>
          <a:prstGeom prst="rect">
            <a:avLst/>
          </a:prstGeom>
          <a:noFill/>
          <a:ln/>
        </p:spPr>
        <p:txBody>
          <a:bodyPr wrap="square" rtlCol="0" anchor="t"/>
          <a:lstStyle/>
          <a:p>
            <a:pPr marL="0" indent="0" algn="l">
              <a:lnSpc>
                <a:spcPts val="2707"/>
              </a:lnSpc>
              <a:buNone/>
            </a:pPr>
            <a:r>
              <a:rPr lang="en-US" sz="1692" dirty="0">
                <a:solidFill>
                  <a:srgbClr val="E2E6E9"/>
                </a:solidFill>
                <a:latin typeface="adonis-web" pitchFamily="34" charset="0"/>
                <a:ea typeface="adonis-web" pitchFamily="34" charset="-122"/>
                <a:cs typeface="adonis-web" pitchFamily="34" charset="-120"/>
              </a:rPr>
              <a:t>Scaling or normalizing numerical features ensures that all variables are on a comparable scale, improving the performance of certain algorithms.</a:t>
            </a:r>
            <a:endParaRPr lang="en-US" sz="1692" dirty="0"/>
          </a:p>
        </p:txBody>
      </p:sp>
    </p:spTree>
  </p:cSld>
  <p:clrMapOvr>
    <a:masterClrMapping/>
  </p:clrMapOvr>
  <p:transition spd="slow">
    <p:cover/>
  </p:transition>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sp>
      <p:sp>
        <p:nvSpPr>
          <p:cNvPr id="4" name="Text 1"/>
          <p:cNvSpPr/>
          <p:nvPr/>
        </p:nvSpPr>
        <p:spPr>
          <a:xfrm>
            <a:off x="1185029" y="1839992"/>
            <a:ext cx="9964936" cy="701397"/>
          </a:xfrm>
          <a:prstGeom prst="rect">
            <a:avLst/>
          </a:prstGeom>
          <a:noFill/>
          <a:ln/>
        </p:spPr>
        <p:txBody>
          <a:bodyPr wrap="none" rtlCol="0" anchor="t"/>
          <a:lstStyle/>
          <a:p>
            <a:pPr marL="0" indent="0">
              <a:lnSpc>
                <a:spcPts val="5523"/>
              </a:lnSpc>
              <a:buNone/>
            </a:pPr>
            <a:r>
              <a:rPr lang="en-US" sz="4418" dirty="0">
                <a:solidFill>
                  <a:srgbClr val="F5F0F0"/>
                </a:solidFill>
                <a:latin typeface="adonis-web" pitchFamily="34" charset="0"/>
                <a:ea typeface="adonis-web" pitchFamily="34" charset="-122"/>
                <a:cs typeface="adonis-web" pitchFamily="34" charset="-120"/>
              </a:rPr>
              <a:t>Data Cleaning-Handling the Missing value:</a:t>
            </a:r>
            <a:endParaRPr lang="en-US" sz="4418" dirty="0"/>
          </a:p>
        </p:txBody>
      </p:sp>
      <p:pic>
        <p:nvPicPr>
          <p:cNvPr id="5" name="Image 1" descr="preencoded.png"/>
          <p:cNvPicPr>
            <a:picLocks noChangeAspect="1"/>
          </p:cNvPicPr>
          <p:nvPr/>
        </p:nvPicPr>
        <p:blipFill>
          <a:blip r:embed="rId4"/>
          <a:stretch>
            <a:fillRect/>
          </a:stretch>
        </p:blipFill>
        <p:spPr>
          <a:xfrm>
            <a:off x="3085862" y="3193375"/>
            <a:ext cx="8253532" cy="296263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fltVal val="0"/>
                                          </p:val>
                                        </p:tav>
                                        <p:tav tm="100000">
                                          <p:val>
                                            <p:strVal val="#ppt_w"/>
                                          </p:val>
                                        </p:tav>
                                      </p:tavLst>
                                    </p:anim>
                                    <p:anim calcmode="lin" valueType="num">
                                      <p:cBhvr>
                                        <p:cTn id="8" dur="1000" fill="hold"/>
                                        <p:tgtEl>
                                          <p:spTgt spid="5"/>
                                        </p:tgtEl>
                                        <p:attrNameLst>
                                          <p:attrName>ppt_h</p:attrName>
                                        </p:attrNameLst>
                                      </p:cBhvr>
                                      <p:tavLst>
                                        <p:tav tm="0">
                                          <p:val>
                                            <p:fltVal val="0"/>
                                          </p:val>
                                        </p:tav>
                                        <p:tav tm="100000">
                                          <p:val>
                                            <p:strVal val="#ppt_h"/>
                                          </p:val>
                                        </p:tav>
                                      </p:tavLst>
                                    </p:anim>
                                    <p:anim calcmode="lin" valueType="num">
                                      <p:cBhvr>
                                        <p:cTn id="9" dur="1000" fill="hold"/>
                                        <p:tgtEl>
                                          <p:spTgt spid="5"/>
                                        </p:tgtEl>
                                        <p:attrNameLst>
                                          <p:attrName>style.rotation</p:attrName>
                                        </p:attrNameLst>
                                      </p:cBhvr>
                                      <p:tavLst>
                                        <p:tav tm="0">
                                          <p:val>
                                            <p:fltVal val="90"/>
                                          </p:val>
                                        </p:tav>
                                        <p:tav tm="100000">
                                          <p:val>
                                            <p:fltVal val="0"/>
                                          </p:val>
                                        </p:tav>
                                      </p:tavLst>
                                    </p:anim>
                                    <p:animEffect transition="in" filter="fade">
                                      <p:cBhvr>
                                        <p:cTn id="10"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TotalTime>
  <Words>974</Words>
  <Application>Microsoft Office PowerPoint</Application>
  <PresentationFormat>Custom</PresentationFormat>
  <Paragraphs>101</Paragraphs>
  <Slides>17</Slides>
  <Notes>17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17</vt:i4>
      </vt:variant>
    </vt:vector>
  </HeadingPairs>
  <TitlesOfParts>
    <vt:vector size="21" baseType="lpstr">
      <vt:lpstr>adonis-web</vt:lpstr>
      <vt:lpstr>Arial</vt:lpstr>
      <vt:lpstr>Consolas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Deepika Dhanaraj</cp:lastModifiedBy>
  <cp:revision>2</cp:revision>
  <dcterms:created xsi:type="dcterms:W3CDTF">2024-07-05T10:19:12Z</dcterms:created>
  <dcterms:modified xsi:type="dcterms:W3CDTF">2024-07-05T10:30:33Z</dcterms:modified>
</cp:coreProperties>
</file>